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1" r:id="rId2"/>
    <p:sldId id="264" r:id="rId3"/>
    <p:sldId id="298" r:id="rId4"/>
    <p:sldId id="299" r:id="rId5"/>
    <p:sldId id="256" r:id="rId6"/>
    <p:sldId id="260" r:id="rId7"/>
    <p:sldId id="258" r:id="rId8"/>
    <p:sldId id="262" r:id="rId9"/>
    <p:sldId id="263" r:id="rId10"/>
    <p:sldId id="265" r:id="rId11"/>
    <p:sldId id="267" r:id="rId12"/>
    <p:sldId id="266" r:id="rId13"/>
    <p:sldId id="270" r:id="rId14"/>
    <p:sldId id="261" r:id="rId15"/>
    <p:sldId id="259" r:id="rId16"/>
    <p:sldId id="257" r:id="rId17"/>
    <p:sldId id="272" r:id="rId18"/>
    <p:sldId id="277" r:id="rId19"/>
    <p:sldId id="273" r:id="rId20"/>
    <p:sldId id="278" r:id="rId21"/>
    <p:sldId id="274" r:id="rId22"/>
    <p:sldId id="279" r:id="rId23"/>
    <p:sldId id="275" r:id="rId24"/>
    <p:sldId id="276" r:id="rId25"/>
    <p:sldId id="283" r:id="rId26"/>
    <p:sldId id="285" r:id="rId27"/>
    <p:sldId id="282" r:id="rId28"/>
    <p:sldId id="289" r:id="rId29"/>
    <p:sldId id="293" r:id="rId30"/>
    <p:sldId id="294" r:id="rId31"/>
    <p:sldId id="291" r:id="rId32"/>
    <p:sldId id="292" r:id="rId33"/>
    <p:sldId id="288" r:id="rId34"/>
    <p:sldId id="295" r:id="rId35"/>
    <p:sldId id="297" r:id="rId36"/>
    <p:sldId id="287" r:id="rId37"/>
    <p:sldId id="28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 B" initials="SB" lastIdx="3" clrIdx="0">
    <p:extLst>
      <p:ext uri="{19B8F6BF-5375-455C-9EA6-DF929625EA0E}">
        <p15:presenceInfo xmlns:p15="http://schemas.microsoft.com/office/powerpoint/2012/main" userId="e7f4c85d0ac855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4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06T09:36:02.916" idx="3">
    <p:pos x="5986" y="880"/>
    <p:text>* The count may seem very low in 2018 but that’s not the case here, cause the dataset had its data up to may, 2018.</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424E-A665-4351-82F3-F82510A5F5B1}"/>
              </a:ext>
            </a:extLst>
          </p:cNvPr>
          <p:cNvSpPr>
            <a:spLocks noGrp="1"/>
          </p:cNvSpPr>
          <p:nvPr>
            <p:ph type="title"/>
          </p:nvPr>
        </p:nvSpPr>
        <p:spPr/>
        <p:txBody>
          <a:bodyPr/>
          <a:lstStyle/>
          <a:p>
            <a:r>
              <a:rPr lang="en-US" dirty="0"/>
              <a:t> </a:t>
            </a:r>
          </a:p>
        </p:txBody>
      </p:sp>
      <p:pic>
        <p:nvPicPr>
          <p:cNvPr id="6" name="Content Placeholder 5">
            <a:extLst>
              <a:ext uri="{FF2B5EF4-FFF2-40B4-BE49-F238E27FC236}">
                <a16:creationId xmlns:a16="http://schemas.microsoft.com/office/drawing/2014/main" id="{54A817E0-F09B-4203-B96E-FD362014E713}"/>
              </a:ext>
            </a:extLst>
          </p:cNvPr>
          <p:cNvPicPr>
            <a:picLocks noGrp="1" noChangeAspect="1"/>
          </p:cNvPicPr>
          <p:nvPr>
            <p:ph idx="1"/>
          </p:nvPr>
        </p:nvPicPr>
        <p:blipFill rotWithShape="1">
          <a:blip r:embed="rId2"/>
          <a:srcRect l="8426" t="20135" r="10359" b="3818"/>
          <a:stretch/>
        </p:blipFill>
        <p:spPr>
          <a:xfrm>
            <a:off x="729049" y="902044"/>
            <a:ext cx="10318362" cy="5214552"/>
          </a:xfrm>
        </p:spPr>
      </p:pic>
    </p:spTree>
    <p:extLst>
      <p:ext uri="{BB962C8B-B14F-4D97-AF65-F5344CB8AC3E}">
        <p14:creationId xmlns:p14="http://schemas.microsoft.com/office/powerpoint/2010/main" val="366687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Major crimes in the city (category vs count)</a:t>
            </a:r>
          </a:p>
          <a:p>
            <a:pPr marL="457200" indent="-457200">
              <a:buAutoNum type="arabicPeriod"/>
            </a:pPr>
            <a:endParaRPr lang="en-US" dirty="0">
              <a:solidFill>
                <a:schemeClr val="bg1"/>
              </a:solidFill>
            </a:endParaRPr>
          </a:p>
        </p:txBody>
      </p:sp>
      <p:pic>
        <p:nvPicPr>
          <p:cNvPr id="6" name="Picture 5">
            <a:extLst>
              <a:ext uri="{FF2B5EF4-FFF2-40B4-BE49-F238E27FC236}">
                <a16:creationId xmlns:a16="http://schemas.microsoft.com/office/drawing/2014/main" id="{F6C81F08-19D5-4B01-B479-A0D355A929CF}"/>
              </a:ext>
            </a:extLst>
          </p:cNvPr>
          <p:cNvPicPr>
            <a:picLocks noChangeAspect="1"/>
          </p:cNvPicPr>
          <p:nvPr/>
        </p:nvPicPr>
        <p:blipFill rotWithShape="1">
          <a:blip r:embed="rId2"/>
          <a:srcRect l="22174" t="24116" r="21804" b="18144"/>
          <a:stretch/>
        </p:blipFill>
        <p:spPr>
          <a:xfrm>
            <a:off x="1876424" y="1903638"/>
            <a:ext cx="8674874" cy="3959750"/>
          </a:xfrm>
          <a:prstGeom prst="rect">
            <a:avLst/>
          </a:prstGeom>
        </p:spPr>
      </p:pic>
    </p:spTree>
    <p:extLst>
      <p:ext uri="{BB962C8B-B14F-4D97-AF65-F5344CB8AC3E}">
        <p14:creationId xmlns:p14="http://schemas.microsoft.com/office/powerpoint/2010/main" val="62196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			Major crimes in the city</a:t>
            </a:r>
          </a:p>
          <a:p>
            <a:r>
              <a:rPr lang="en-US" dirty="0">
                <a:solidFill>
                  <a:schemeClr val="bg1"/>
                </a:solidFill>
              </a:rPr>
              <a:t>(districts of the city vs count)	(week days vs count)</a:t>
            </a:r>
          </a:p>
          <a:p>
            <a:endParaRPr lang="en-US" dirty="0">
              <a:solidFill>
                <a:schemeClr val="bg1"/>
              </a:solidFill>
            </a:endParaRPr>
          </a:p>
        </p:txBody>
      </p:sp>
      <p:pic>
        <p:nvPicPr>
          <p:cNvPr id="5" name="Picture 4">
            <a:extLst>
              <a:ext uri="{FF2B5EF4-FFF2-40B4-BE49-F238E27FC236}">
                <a16:creationId xmlns:a16="http://schemas.microsoft.com/office/drawing/2014/main" id="{4425AC61-74FC-43C9-8D92-54C0D4E99CCA}"/>
              </a:ext>
            </a:extLst>
          </p:cNvPr>
          <p:cNvPicPr>
            <a:picLocks noChangeAspect="1"/>
          </p:cNvPicPr>
          <p:nvPr/>
        </p:nvPicPr>
        <p:blipFill rotWithShape="1">
          <a:blip r:embed="rId2"/>
          <a:srcRect l="26087" t="26901" r="20500" b="20928"/>
          <a:stretch/>
        </p:blipFill>
        <p:spPr>
          <a:xfrm>
            <a:off x="852616" y="2035675"/>
            <a:ext cx="5243384" cy="3577946"/>
          </a:xfrm>
          <a:prstGeom prst="rect">
            <a:avLst/>
          </a:prstGeom>
        </p:spPr>
      </p:pic>
      <p:pic>
        <p:nvPicPr>
          <p:cNvPr id="6" name="Picture 5">
            <a:extLst>
              <a:ext uri="{FF2B5EF4-FFF2-40B4-BE49-F238E27FC236}">
                <a16:creationId xmlns:a16="http://schemas.microsoft.com/office/drawing/2014/main" id="{A7C6368A-D177-47DB-99E6-6B68D739A3AA}"/>
              </a:ext>
            </a:extLst>
          </p:cNvPr>
          <p:cNvPicPr>
            <a:picLocks noChangeAspect="1"/>
          </p:cNvPicPr>
          <p:nvPr/>
        </p:nvPicPr>
        <p:blipFill rotWithShape="1">
          <a:blip r:embed="rId3"/>
          <a:srcRect l="22631" t="26901" r="20921" b="25848"/>
          <a:stretch/>
        </p:blipFill>
        <p:spPr>
          <a:xfrm>
            <a:off x="6096000" y="2035675"/>
            <a:ext cx="5727032" cy="3577946"/>
          </a:xfrm>
          <a:prstGeom prst="rect">
            <a:avLst/>
          </a:prstGeom>
        </p:spPr>
      </p:pic>
    </p:spTree>
    <p:extLst>
      <p:ext uri="{BB962C8B-B14F-4D97-AF65-F5344CB8AC3E}">
        <p14:creationId xmlns:p14="http://schemas.microsoft.com/office/powerpoint/2010/main" val="19468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			Major crimes in the city	</a:t>
            </a:r>
          </a:p>
          <a:p>
            <a:r>
              <a:rPr lang="en-US" dirty="0">
                <a:solidFill>
                  <a:schemeClr val="bg1"/>
                </a:solidFill>
              </a:rPr>
              <a:t>(month of the year vs count)			(+1 basis vs count)</a:t>
            </a:r>
          </a:p>
          <a:p>
            <a:endParaRPr lang="en-US" dirty="0">
              <a:solidFill>
                <a:schemeClr val="bg1"/>
              </a:solidFill>
            </a:endParaRPr>
          </a:p>
          <a:p>
            <a:pPr marL="457200" indent="-457200">
              <a:buAutoNum type="arabicPeriod"/>
            </a:pPr>
            <a:endParaRPr lang="en-US" dirty="0">
              <a:solidFill>
                <a:schemeClr val="bg1"/>
              </a:solidFill>
            </a:endParaRPr>
          </a:p>
        </p:txBody>
      </p:sp>
      <p:pic>
        <p:nvPicPr>
          <p:cNvPr id="5" name="Picture 4">
            <a:extLst>
              <a:ext uri="{FF2B5EF4-FFF2-40B4-BE49-F238E27FC236}">
                <a16:creationId xmlns:a16="http://schemas.microsoft.com/office/drawing/2014/main" id="{50DFAC45-1B36-4D93-A7D6-734E3088219E}"/>
              </a:ext>
            </a:extLst>
          </p:cNvPr>
          <p:cNvPicPr>
            <a:picLocks noChangeAspect="1"/>
          </p:cNvPicPr>
          <p:nvPr/>
        </p:nvPicPr>
        <p:blipFill rotWithShape="1">
          <a:blip r:embed="rId2"/>
          <a:srcRect l="25526" t="32047" r="20526" b="18129"/>
          <a:stretch/>
        </p:blipFill>
        <p:spPr>
          <a:xfrm>
            <a:off x="368968" y="2029327"/>
            <a:ext cx="5727032" cy="4155122"/>
          </a:xfrm>
          <a:prstGeom prst="rect">
            <a:avLst/>
          </a:prstGeom>
        </p:spPr>
      </p:pic>
      <p:pic>
        <p:nvPicPr>
          <p:cNvPr id="6" name="Picture 5">
            <a:extLst>
              <a:ext uri="{FF2B5EF4-FFF2-40B4-BE49-F238E27FC236}">
                <a16:creationId xmlns:a16="http://schemas.microsoft.com/office/drawing/2014/main" id="{E4EDC51A-140E-4669-B886-06D601E2AC8C}"/>
              </a:ext>
            </a:extLst>
          </p:cNvPr>
          <p:cNvPicPr>
            <a:picLocks noChangeAspect="1"/>
          </p:cNvPicPr>
          <p:nvPr/>
        </p:nvPicPr>
        <p:blipFill rotWithShape="1">
          <a:blip r:embed="rId3"/>
          <a:srcRect l="21710" t="22457" r="20132" b="11812"/>
          <a:stretch/>
        </p:blipFill>
        <p:spPr>
          <a:xfrm>
            <a:off x="6096000" y="2029327"/>
            <a:ext cx="5727032" cy="4155122"/>
          </a:xfrm>
          <a:prstGeom prst="rect">
            <a:avLst/>
          </a:prstGeom>
        </p:spPr>
      </p:pic>
    </p:spTree>
    <p:extLst>
      <p:ext uri="{BB962C8B-B14F-4D97-AF65-F5344CB8AC3E}">
        <p14:creationId xmlns:p14="http://schemas.microsoft.com/office/powerpoint/2010/main" val="301061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			Major crimes in the city </a:t>
            </a:r>
          </a:p>
          <a:p>
            <a:r>
              <a:rPr lang="en-US" dirty="0">
                <a:solidFill>
                  <a:schemeClr val="bg1"/>
                </a:solidFill>
              </a:rPr>
              <a:t>(Time interval vs count)			(year vs count)*</a:t>
            </a:r>
          </a:p>
          <a:p>
            <a:pPr marL="342900" indent="-342900">
              <a:buFont typeface="Arial" panose="020B0604020202020204" pitchFamily="34" charset="0"/>
              <a:buChar char="•"/>
            </a:pPr>
            <a:r>
              <a:rPr lang="en-US" dirty="0">
                <a:solidFill>
                  <a:schemeClr val="bg1"/>
                </a:solidFill>
              </a:rPr>
              <a:t>The count may seem very low in 2018 but that’s not the case here, cause the dataset had its data up to may, 2018.</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endParaRPr lang="en-US" dirty="0">
              <a:solidFill>
                <a:schemeClr val="bg1"/>
              </a:solidFill>
            </a:endParaRPr>
          </a:p>
          <a:p>
            <a:pPr marL="457200" indent="-457200">
              <a:buAutoNum type="arabicPeriod"/>
            </a:pPr>
            <a:endParaRPr lang="en-US" dirty="0">
              <a:solidFill>
                <a:schemeClr val="bg1"/>
              </a:solidFill>
            </a:endParaRPr>
          </a:p>
        </p:txBody>
      </p:sp>
      <p:pic>
        <p:nvPicPr>
          <p:cNvPr id="6" name="Picture 5">
            <a:extLst>
              <a:ext uri="{FF2B5EF4-FFF2-40B4-BE49-F238E27FC236}">
                <a16:creationId xmlns:a16="http://schemas.microsoft.com/office/drawing/2014/main" id="{B94101AE-AC9A-4418-B8BE-B053542185CB}"/>
              </a:ext>
            </a:extLst>
          </p:cNvPr>
          <p:cNvPicPr>
            <a:picLocks noChangeAspect="1"/>
          </p:cNvPicPr>
          <p:nvPr/>
        </p:nvPicPr>
        <p:blipFill rotWithShape="1">
          <a:blip r:embed="rId2"/>
          <a:srcRect l="19737" t="20000" r="20395" b="14503"/>
          <a:stretch/>
        </p:blipFill>
        <p:spPr>
          <a:xfrm>
            <a:off x="368969" y="1844844"/>
            <a:ext cx="5727032" cy="4491788"/>
          </a:xfrm>
          <a:prstGeom prst="rect">
            <a:avLst/>
          </a:prstGeom>
        </p:spPr>
      </p:pic>
      <p:pic>
        <p:nvPicPr>
          <p:cNvPr id="5" name="Picture 4">
            <a:extLst>
              <a:ext uri="{FF2B5EF4-FFF2-40B4-BE49-F238E27FC236}">
                <a16:creationId xmlns:a16="http://schemas.microsoft.com/office/drawing/2014/main" id="{955DA2DE-153D-41AD-91C4-4E79B16EF052}"/>
              </a:ext>
            </a:extLst>
          </p:cNvPr>
          <p:cNvPicPr>
            <a:picLocks noChangeAspect="1"/>
          </p:cNvPicPr>
          <p:nvPr/>
        </p:nvPicPr>
        <p:blipFill rotWithShape="1">
          <a:blip r:embed="rId3"/>
          <a:srcRect l="19891" t="20584" r="20500" b="13159"/>
          <a:stretch/>
        </p:blipFill>
        <p:spPr>
          <a:xfrm>
            <a:off x="6096000" y="1844844"/>
            <a:ext cx="5727032" cy="4491788"/>
          </a:xfrm>
          <a:prstGeom prst="rect">
            <a:avLst/>
          </a:prstGeom>
        </p:spPr>
      </p:pic>
    </p:spTree>
    <p:extLst>
      <p:ext uri="{BB962C8B-B14F-4D97-AF65-F5344CB8AC3E}">
        <p14:creationId xmlns:p14="http://schemas.microsoft.com/office/powerpoint/2010/main" val="44187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F5B7-D2BC-4F3A-BC43-C521F70F66A3}"/>
              </a:ext>
            </a:extLst>
          </p:cNvPr>
          <p:cNvSpPr>
            <a:spLocks noGrp="1"/>
          </p:cNvSpPr>
          <p:nvPr>
            <p:ph type="title"/>
          </p:nvPr>
        </p:nvSpPr>
        <p:spPr/>
        <p:txBody>
          <a:bodyPr/>
          <a:lstStyle/>
          <a:p>
            <a:r>
              <a:rPr lang="en-US" u="sng" dirty="0">
                <a:solidFill>
                  <a:schemeClr val="bg1"/>
                </a:solidFill>
              </a:rPr>
              <a:t>Further speculations of the dataset</a:t>
            </a:r>
          </a:p>
        </p:txBody>
      </p:sp>
      <p:sp>
        <p:nvSpPr>
          <p:cNvPr id="3" name="Content Placeholder 2">
            <a:extLst>
              <a:ext uri="{FF2B5EF4-FFF2-40B4-BE49-F238E27FC236}">
                <a16:creationId xmlns:a16="http://schemas.microsoft.com/office/drawing/2014/main" id="{9A59E551-7E11-4677-9944-2C113B2A9C37}"/>
              </a:ext>
            </a:extLst>
          </p:cNvPr>
          <p:cNvSpPr>
            <a:spLocks noGrp="1"/>
          </p:cNvSpPr>
          <p:nvPr>
            <p:ph idx="1"/>
          </p:nvPr>
        </p:nvSpPr>
        <p:spPr/>
        <p:txBody>
          <a:bodyPr>
            <a:normAutofit fontScale="92500" lnSpcReduction="10000"/>
          </a:bodyPr>
          <a:lstStyle/>
          <a:p>
            <a:r>
              <a:rPr lang="en-US" dirty="0">
                <a:solidFill>
                  <a:schemeClr val="bg1"/>
                </a:solidFill>
              </a:rPr>
              <a:t>Now from all these above we can understand something, that these reported crimes are related in a seasonal format, and follows some pattern.</a:t>
            </a:r>
          </a:p>
          <a:p>
            <a:r>
              <a:rPr lang="en-US" dirty="0">
                <a:solidFill>
                  <a:schemeClr val="bg1"/>
                </a:solidFill>
              </a:rPr>
              <a:t>Like time, season, months etc. </a:t>
            </a:r>
          </a:p>
          <a:p>
            <a:r>
              <a:rPr lang="en-US" dirty="0">
                <a:solidFill>
                  <a:schemeClr val="bg1"/>
                </a:solidFill>
              </a:rPr>
              <a:t>Others seem mostly area based like some districts have more crime rate than others</a:t>
            </a:r>
          </a:p>
          <a:p>
            <a:r>
              <a:rPr lang="en-US" dirty="0">
                <a:solidFill>
                  <a:schemeClr val="bg1"/>
                </a:solidFill>
              </a:rPr>
              <a:t>Others focus mainly on a certain category of crime reported in a greater amount than others</a:t>
            </a:r>
          </a:p>
          <a:p>
            <a:r>
              <a:rPr lang="en-US" dirty="0">
                <a:solidFill>
                  <a:schemeClr val="bg1"/>
                </a:solidFill>
              </a:rPr>
              <a:t>Another shocking recovery was many of the perpetrator of these crimes were not captured, thus remained unsolved.</a:t>
            </a:r>
          </a:p>
        </p:txBody>
      </p:sp>
    </p:spTree>
    <p:extLst>
      <p:ext uri="{BB962C8B-B14F-4D97-AF65-F5344CB8AC3E}">
        <p14:creationId xmlns:p14="http://schemas.microsoft.com/office/powerpoint/2010/main" val="46395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F5B7-D2BC-4F3A-BC43-C521F70F66A3}"/>
              </a:ext>
            </a:extLst>
          </p:cNvPr>
          <p:cNvSpPr>
            <a:spLocks noGrp="1"/>
          </p:cNvSpPr>
          <p:nvPr>
            <p:ph type="title"/>
          </p:nvPr>
        </p:nvSpPr>
        <p:spPr/>
        <p:txBody>
          <a:bodyPr/>
          <a:lstStyle/>
          <a:p>
            <a:r>
              <a:rPr lang="en-US" u="sng" dirty="0">
                <a:solidFill>
                  <a:schemeClr val="bg1"/>
                </a:solidFill>
              </a:rPr>
              <a:t>The objective of our work is to: </a:t>
            </a:r>
            <a:br>
              <a:rPr lang="en-US" u="sng" dirty="0">
                <a:solidFill>
                  <a:schemeClr val="bg1"/>
                </a:solidFill>
              </a:rPr>
            </a:br>
            <a:endParaRPr lang="en-US" u="sng" dirty="0">
              <a:solidFill>
                <a:schemeClr val="bg1"/>
              </a:solidFill>
            </a:endParaRPr>
          </a:p>
        </p:txBody>
      </p:sp>
      <p:sp>
        <p:nvSpPr>
          <p:cNvPr id="3" name="Content Placeholder 2">
            <a:extLst>
              <a:ext uri="{FF2B5EF4-FFF2-40B4-BE49-F238E27FC236}">
                <a16:creationId xmlns:a16="http://schemas.microsoft.com/office/drawing/2014/main" id="{9A59E551-7E11-4677-9944-2C113B2A9C37}"/>
              </a:ext>
            </a:extLst>
          </p:cNvPr>
          <p:cNvSpPr>
            <a:spLocks noGrp="1"/>
          </p:cNvSpPr>
          <p:nvPr>
            <p:ph idx="1"/>
          </p:nvPr>
        </p:nvSpPr>
        <p:spPr/>
        <p:txBody>
          <a:bodyPr/>
          <a:lstStyle/>
          <a:p>
            <a:pPr lvl="0" fontAlgn="base"/>
            <a:r>
              <a:rPr lang="en-US" dirty="0">
                <a:solidFill>
                  <a:schemeClr val="bg1"/>
                </a:solidFill>
              </a:rPr>
              <a:t>Predicting crime before it takes place</a:t>
            </a:r>
          </a:p>
          <a:p>
            <a:pPr lvl="0" fontAlgn="base"/>
            <a:r>
              <a:rPr lang="en-US" dirty="0">
                <a:solidFill>
                  <a:schemeClr val="bg1"/>
                </a:solidFill>
              </a:rPr>
              <a:t>Understanding crime pattern</a:t>
            </a:r>
          </a:p>
          <a:p>
            <a:pPr lvl="0" fontAlgn="base"/>
            <a:r>
              <a:rPr lang="en-US" dirty="0">
                <a:solidFill>
                  <a:schemeClr val="bg1"/>
                </a:solidFill>
              </a:rPr>
              <a:t>Classify crime based on location</a:t>
            </a:r>
          </a:p>
          <a:p>
            <a:pPr lvl="0" fontAlgn="base"/>
            <a:r>
              <a:rPr lang="en-US" dirty="0">
                <a:solidFill>
                  <a:schemeClr val="bg1"/>
                </a:solidFill>
              </a:rPr>
              <a:t>Analysis of crime in SF</a:t>
            </a:r>
          </a:p>
          <a:p>
            <a:pPr fontAlgn="base"/>
            <a:r>
              <a:rPr lang="en-US" dirty="0">
                <a:solidFill>
                  <a:schemeClr val="bg1"/>
                </a:solidFill>
              </a:rPr>
              <a:t>Predicting hotspots of crime</a:t>
            </a:r>
          </a:p>
          <a:p>
            <a:pPr lvl="0" fontAlgn="base"/>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518040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F5B7-D2BC-4F3A-BC43-C521F70F66A3}"/>
              </a:ext>
            </a:extLst>
          </p:cNvPr>
          <p:cNvSpPr>
            <a:spLocks noGrp="1"/>
          </p:cNvSpPr>
          <p:nvPr>
            <p:ph type="title"/>
          </p:nvPr>
        </p:nvSpPr>
        <p:spPr/>
        <p:txBody>
          <a:bodyPr/>
          <a:lstStyle/>
          <a:p>
            <a:r>
              <a:rPr lang="en-US" u="sng" dirty="0">
                <a:solidFill>
                  <a:schemeClr val="bg1"/>
                </a:solidFill>
              </a:rPr>
              <a:t>Algorithms planned for executions:</a:t>
            </a:r>
          </a:p>
        </p:txBody>
      </p:sp>
      <p:sp>
        <p:nvSpPr>
          <p:cNvPr id="3" name="Content Placeholder 2">
            <a:extLst>
              <a:ext uri="{FF2B5EF4-FFF2-40B4-BE49-F238E27FC236}">
                <a16:creationId xmlns:a16="http://schemas.microsoft.com/office/drawing/2014/main" id="{9A59E551-7E11-4677-9944-2C113B2A9C37}"/>
              </a:ext>
            </a:extLst>
          </p:cNvPr>
          <p:cNvSpPr>
            <a:spLocks noGrp="1"/>
          </p:cNvSpPr>
          <p:nvPr>
            <p:ph idx="1"/>
          </p:nvPr>
        </p:nvSpPr>
        <p:spPr>
          <a:xfrm>
            <a:off x="1141412" y="1987826"/>
            <a:ext cx="9905999" cy="4381169"/>
          </a:xfrm>
        </p:spPr>
        <p:txBody>
          <a:bodyPr>
            <a:normAutofit lnSpcReduction="10000"/>
          </a:bodyPr>
          <a:lstStyle/>
          <a:p>
            <a:pPr marL="0" indent="0">
              <a:buNone/>
            </a:pPr>
            <a:r>
              <a:rPr lang="en-US" dirty="0">
                <a:solidFill>
                  <a:schemeClr val="bg1"/>
                </a:solidFill>
              </a:rPr>
              <a:t>After the preprocessing described in the previous sections, we had three different classifications problems to solve, which we proceeded to attack with an assortment of classification algorithms. The following are the algorithms which we are using: </a:t>
            </a:r>
          </a:p>
          <a:p>
            <a:pPr lvl="0" fontAlgn="base"/>
            <a:r>
              <a:rPr lang="en-US" dirty="0">
                <a:solidFill>
                  <a:schemeClr val="bg1"/>
                </a:solidFill>
              </a:rPr>
              <a:t>KNN (K- Nearest neighbors) for classification</a:t>
            </a:r>
          </a:p>
          <a:p>
            <a:pPr lvl="0" fontAlgn="base"/>
            <a:r>
              <a:rPr lang="en-US" dirty="0">
                <a:solidFill>
                  <a:schemeClr val="bg1"/>
                </a:solidFill>
              </a:rPr>
              <a:t>Random Forests for classification</a:t>
            </a:r>
          </a:p>
          <a:p>
            <a:pPr fontAlgn="base"/>
            <a:r>
              <a:rPr lang="en-US" dirty="0">
                <a:solidFill>
                  <a:schemeClr val="bg1"/>
                </a:solidFill>
              </a:rPr>
              <a:t>Decision Tree for classification</a:t>
            </a:r>
          </a:p>
          <a:p>
            <a:pPr lvl="0" fontAlgn="base"/>
            <a:r>
              <a:rPr lang="en-US" dirty="0">
                <a:solidFill>
                  <a:schemeClr val="bg1"/>
                </a:solidFill>
              </a:rPr>
              <a:t>LSTM for prediction</a:t>
            </a:r>
          </a:p>
          <a:p>
            <a:pPr lvl="0" fontAlgn="base"/>
            <a:r>
              <a:rPr lang="en-US" dirty="0">
                <a:solidFill>
                  <a:schemeClr val="bg1"/>
                </a:solidFill>
              </a:rPr>
              <a:t>Prophet by Facebook </a:t>
            </a:r>
            <a:r>
              <a:rPr lang="en-US">
                <a:solidFill>
                  <a:schemeClr val="bg1"/>
                </a:solidFill>
              </a:rPr>
              <a:t>for prediction</a:t>
            </a:r>
            <a:endParaRPr lang="en-US" dirty="0">
              <a:solidFill>
                <a:schemeClr val="bg1"/>
              </a:solidFill>
            </a:endParaRPr>
          </a:p>
        </p:txBody>
      </p:sp>
    </p:spTree>
    <p:extLst>
      <p:ext uri="{BB962C8B-B14F-4D97-AF65-F5344CB8AC3E}">
        <p14:creationId xmlns:p14="http://schemas.microsoft.com/office/powerpoint/2010/main" val="89541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5BA2-9BE1-41AE-A557-0EA1CFD87A29}"/>
              </a:ext>
            </a:extLst>
          </p:cNvPr>
          <p:cNvSpPr>
            <a:spLocks noGrp="1"/>
          </p:cNvSpPr>
          <p:nvPr>
            <p:ph type="title"/>
          </p:nvPr>
        </p:nvSpPr>
        <p:spPr>
          <a:xfrm>
            <a:off x="1141413" y="618518"/>
            <a:ext cx="9905998" cy="1218233"/>
          </a:xfrm>
        </p:spPr>
        <p:txBody>
          <a:bodyPr/>
          <a:lstStyle/>
          <a:p>
            <a:r>
              <a:rPr lang="en-US" u="sng" dirty="0">
                <a:solidFill>
                  <a:schemeClr val="bg1"/>
                </a:solidFill>
              </a:rPr>
              <a:t>1. KNN (K- Nearest neighbors) </a:t>
            </a:r>
          </a:p>
        </p:txBody>
      </p:sp>
      <p:sp>
        <p:nvSpPr>
          <p:cNvPr id="10" name="Content Placeholder 9">
            <a:extLst>
              <a:ext uri="{FF2B5EF4-FFF2-40B4-BE49-F238E27FC236}">
                <a16:creationId xmlns:a16="http://schemas.microsoft.com/office/drawing/2014/main" id="{2998F3FC-9FD5-487A-BDB1-0D3102BD89ED}"/>
              </a:ext>
            </a:extLst>
          </p:cNvPr>
          <p:cNvSpPr>
            <a:spLocks noGrp="1"/>
          </p:cNvSpPr>
          <p:nvPr>
            <p:ph idx="1"/>
          </p:nvPr>
        </p:nvSpPr>
        <p:spPr>
          <a:xfrm>
            <a:off x="1141411" y="1668780"/>
            <a:ext cx="9905999" cy="4823460"/>
          </a:xfrm>
        </p:spPr>
        <p:txBody>
          <a:bodyPr>
            <a:normAutofit fontScale="92500" lnSpcReduction="20000"/>
          </a:bodyPr>
          <a:lstStyle/>
          <a:p>
            <a:r>
              <a:rPr lang="en-US" dirty="0">
                <a:solidFill>
                  <a:schemeClr val="bg1"/>
                </a:solidFill>
              </a:rPr>
              <a:t>KNN can be used for both classification and regression predictive problems.</a:t>
            </a:r>
          </a:p>
          <a:p>
            <a:pPr marL="0" indent="0">
              <a:buNone/>
            </a:pPr>
            <a:r>
              <a:rPr lang="en-US" dirty="0">
                <a:solidFill>
                  <a:schemeClr val="bg1"/>
                </a:solidFill>
              </a:rPr>
              <a:t>The 3 important aspects:</a:t>
            </a:r>
          </a:p>
          <a:p>
            <a:pPr marL="0" indent="0">
              <a:buNone/>
            </a:pPr>
            <a:r>
              <a:rPr lang="en-US" dirty="0">
                <a:solidFill>
                  <a:schemeClr val="bg1"/>
                </a:solidFill>
              </a:rPr>
              <a:t>1. Ease to interpret output</a:t>
            </a:r>
          </a:p>
          <a:p>
            <a:pPr marL="0" indent="0">
              <a:buNone/>
            </a:pPr>
            <a:r>
              <a:rPr lang="en-US" dirty="0">
                <a:solidFill>
                  <a:schemeClr val="bg1"/>
                </a:solidFill>
              </a:rPr>
              <a:t>2. Calculation time</a:t>
            </a:r>
          </a:p>
          <a:p>
            <a:pPr marL="0" indent="0">
              <a:buNone/>
            </a:pPr>
            <a:r>
              <a:rPr lang="en-US" dirty="0">
                <a:solidFill>
                  <a:schemeClr val="bg1"/>
                </a:solidFill>
              </a:rPr>
              <a:t>3. Predictive Power</a:t>
            </a:r>
          </a:p>
          <a:p>
            <a:endParaRPr lang="en-US" dirty="0">
              <a:solidFill>
                <a:schemeClr val="bg1"/>
              </a:solidFill>
            </a:endParaRPr>
          </a:p>
          <a:p>
            <a:r>
              <a:rPr lang="en-US" dirty="0">
                <a:solidFill>
                  <a:schemeClr val="bg1"/>
                </a:solidFill>
              </a:rPr>
              <a:t>KNN Score for (</a:t>
            </a:r>
            <a:r>
              <a:rPr lang="en-US" dirty="0" err="1">
                <a:solidFill>
                  <a:schemeClr val="bg1"/>
                </a:solidFill>
              </a:rPr>
              <a:t>X_test</a:t>
            </a:r>
            <a:r>
              <a:rPr lang="en-US" dirty="0">
                <a:solidFill>
                  <a:schemeClr val="bg1"/>
                </a:solidFill>
              </a:rPr>
              <a:t>, </a:t>
            </a:r>
            <a:r>
              <a:rPr lang="en-US" dirty="0" err="1">
                <a:solidFill>
                  <a:schemeClr val="bg1"/>
                </a:solidFill>
              </a:rPr>
              <a:t>y_test</a:t>
            </a:r>
            <a:r>
              <a:rPr lang="en-US" dirty="0">
                <a:solidFill>
                  <a:schemeClr val="bg1"/>
                </a:solidFill>
              </a:rPr>
              <a:t>) was:</a:t>
            </a:r>
          </a:p>
          <a:p>
            <a:pPr marL="0" indent="0">
              <a:buNone/>
            </a:pPr>
            <a:r>
              <a:rPr lang="en-US" dirty="0">
                <a:solidFill>
                  <a:schemeClr val="bg1"/>
                </a:solidFill>
              </a:rPr>
              <a:t>	0.1549569227035554</a:t>
            </a:r>
          </a:p>
          <a:p>
            <a:r>
              <a:rPr lang="en-US" dirty="0">
                <a:solidFill>
                  <a:schemeClr val="bg1"/>
                </a:solidFill>
              </a:rPr>
              <a:t>KNN Score for(</a:t>
            </a:r>
            <a:r>
              <a:rPr lang="en-US" dirty="0" err="1">
                <a:solidFill>
                  <a:schemeClr val="bg1"/>
                </a:solidFill>
              </a:rPr>
              <a:t>X_train</a:t>
            </a:r>
            <a:r>
              <a:rPr lang="en-US" dirty="0">
                <a:solidFill>
                  <a:schemeClr val="bg1"/>
                </a:solidFill>
              </a:rPr>
              <a:t>, </a:t>
            </a:r>
            <a:r>
              <a:rPr lang="en-US" dirty="0" err="1">
                <a:solidFill>
                  <a:schemeClr val="bg1"/>
                </a:solidFill>
              </a:rPr>
              <a:t>y_train</a:t>
            </a:r>
            <a:r>
              <a:rPr lang="en-US" dirty="0">
                <a:solidFill>
                  <a:schemeClr val="bg1"/>
                </a:solidFill>
              </a:rPr>
              <a:t>) was:</a:t>
            </a:r>
          </a:p>
          <a:p>
            <a:pPr marL="0" indent="0">
              <a:buNone/>
            </a:pPr>
            <a:r>
              <a:rPr lang="en-US" dirty="0">
                <a:solidFill>
                  <a:schemeClr val="bg1"/>
                </a:solidFill>
              </a:rPr>
              <a:t>	0.17692947784480964</a:t>
            </a:r>
          </a:p>
          <a:p>
            <a:endParaRPr lang="en-US" dirty="0">
              <a:solidFill>
                <a:schemeClr val="bg1"/>
              </a:solidFill>
            </a:endParaRPr>
          </a:p>
        </p:txBody>
      </p:sp>
      <p:pic>
        <p:nvPicPr>
          <p:cNvPr id="11" name="Content Placeholder 4">
            <a:extLst>
              <a:ext uri="{FF2B5EF4-FFF2-40B4-BE49-F238E27FC236}">
                <a16:creationId xmlns:a16="http://schemas.microsoft.com/office/drawing/2014/main" id="{0D45F31A-DD6D-4252-87AD-C29AD83EC584}"/>
              </a:ext>
            </a:extLst>
          </p:cNvPr>
          <p:cNvPicPr>
            <a:picLocks noChangeAspect="1"/>
          </p:cNvPicPr>
          <p:nvPr/>
        </p:nvPicPr>
        <p:blipFill rotWithShape="1">
          <a:blip r:embed="rId2"/>
          <a:srcRect l="20654" t="22471" r="39171" b="6810"/>
          <a:stretch/>
        </p:blipFill>
        <p:spPr>
          <a:xfrm>
            <a:off x="5737860" y="2103119"/>
            <a:ext cx="5509260" cy="4389121"/>
          </a:xfrm>
          <a:prstGeom prst="rect">
            <a:avLst/>
          </a:prstGeom>
        </p:spPr>
      </p:pic>
    </p:spTree>
    <p:extLst>
      <p:ext uri="{BB962C8B-B14F-4D97-AF65-F5344CB8AC3E}">
        <p14:creationId xmlns:p14="http://schemas.microsoft.com/office/powerpoint/2010/main" val="44373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489B-75B4-48CF-AA56-BF6FEBBAA98F}"/>
              </a:ext>
            </a:extLst>
          </p:cNvPr>
          <p:cNvSpPr>
            <a:spLocks noGrp="1"/>
          </p:cNvSpPr>
          <p:nvPr>
            <p:ph type="title"/>
          </p:nvPr>
        </p:nvSpPr>
        <p:spPr>
          <a:xfrm>
            <a:off x="1141413" y="253093"/>
            <a:ext cx="9905998" cy="955491"/>
          </a:xfrm>
        </p:spPr>
        <p:txBody>
          <a:bodyPr>
            <a:normAutofit/>
          </a:bodyPr>
          <a:lstStyle/>
          <a:p>
            <a:r>
              <a:rPr lang="en-US" dirty="0"/>
              <a:t> </a:t>
            </a:r>
          </a:p>
        </p:txBody>
      </p:sp>
      <p:sp>
        <p:nvSpPr>
          <p:cNvPr id="3" name="Content Placeholder 2">
            <a:extLst>
              <a:ext uri="{FF2B5EF4-FFF2-40B4-BE49-F238E27FC236}">
                <a16:creationId xmlns:a16="http://schemas.microsoft.com/office/drawing/2014/main" id="{B736387F-BBF2-48E5-BF84-3AA487739CAD}"/>
              </a:ext>
            </a:extLst>
          </p:cNvPr>
          <p:cNvSpPr>
            <a:spLocks noGrp="1"/>
          </p:cNvSpPr>
          <p:nvPr>
            <p:ph idx="1"/>
          </p:nvPr>
        </p:nvSpPr>
        <p:spPr>
          <a:xfrm>
            <a:off x="1141412" y="790832"/>
            <a:ext cx="9905999" cy="5000369"/>
          </a:xfrm>
        </p:spPr>
        <p:txBody>
          <a:bodyPr>
            <a:normAutofit/>
          </a:bodyPr>
          <a:lstStyle/>
          <a:p>
            <a:r>
              <a:rPr lang="en-US" dirty="0">
                <a:solidFill>
                  <a:schemeClr val="bg1"/>
                </a:solidFill>
              </a:rPr>
              <a:t>Error rate vs K value:</a:t>
            </a:r>
          </a:p>
          <a:p>
            <a:pPr marL="0" indent="0">
              <a:buNone/>
            </a:pPr>
            <a:r>
              <a:rPr lang="en-US" dirty="0">
                <a:solidFill>
                  <a:schemeClr val="bg1"/>
                </a:solidFill>
              </a:rPr>
              <a:t>k-NN algorithm is the that the number of features and the number of classes both don't play a part in determining the value of k. It indicates the number of training samples that are needed to classify the test sample.</a:t>
            </a:r>
          </a:p>
          <a:p>
            <a:pPr marL="0" indent="0">
              <a:buNone/>
            </a:pPr>
            <a:r>
              <a:rPr lang="en-US" dirty="0">
                <a:solidFill>
                  <a:schemeClr val="bg1"/>
                </a:solidFill>
              </a:rPr>
              <a:t>The k nearest neighbor (KNN) algorithm is affected by several factors such as:</a:t>
            </a:r>
          </a:p>
          <a:p>
            <a:pPr marL="0" indent="0">
              <a:buNone/>
            </a:pPr>
            <a:r>
              <a:rPr lang="en-US" dirty="0">
                <a:solidFill>
                  <a:schemeClr val="bg1"/>
                </a:solidFill>
              </a:rPr>
              <a:t>1. Dimensionality of the data points</a:t>
            </a:r>
          </a:p>
          <a:p>
            <a:pPr marL="0" indent="0">
              <a:buNone/>
            </a:pPr>
            <a:r>
              <a:rPr lang="en-US" dirty="0">
                <a:solidFill>
                  <a:schemeClr val="bg1"/>
                </a:solidFill>
              </a:rPr>
              <a:t>2. The size of K</a:t>
            </a:r>
          </a:p>
          <a:p>
            <a:pPr marL="0" indent="0">
              <a:buNone/>
            </a:pPr>
            <a:r>
              <a:rPr lang="en-US" dirty="0">
                <a:solidFill>
                  <a:schemeClr val="bg1"/>
                </a:solidFill>
              </a:rPr>
              <a:t>3. Data distribution</a:t>
            </a:r>
          </a:p>
        </p:txBody>
      </p:sp>
      <p:pic>
        <p:nvPicPr>
          <p:cNvPr id="5" name="Picture 4">
            <a:extLst>
              <a:ext uri="{FF2B5EF4-FFF2-40B4-BE49-F238E27FC236}">
                <a16:creationId xmlns:a16="http://schemas.microsoft.com/office/drawing/2014/main" id="{B686503B-18A3-456E-9D44-E3875223EF93}"/>
              </a:ext>
            </a:extLst>
          </p:cNvPr>
          <p:cNvPicPr>
            <a:picLocks noChangeAspect="1"/>
          </p:cNvPicPr>
          <p:nvPr/>
        </p:nvPicPr>
        <p:blipFill rotWithShape="1">
          <a:blip r:embed="rId2"/>
          <a:srcRect l="19756" t="23405" r="21384" b="22809"/>
          <a:stretch/>
        </p:blipFill>
        <p:spPr>
          <a:xfrm>
            <a:off x="5634681" y="3291016"/>
            <a:ext cx="5079097" cy="3373675"/>
          </a:xfrm>
          <a:prstGeom prst="rect">
            <a:avLst/>
          </a:prstGeom>
        </p:spPr>
      </p:pic>
    </p:spTree>
    <p:extLst>
      <p:ext uri="{BB962C8B-B14F-4D97-AF65-F5344CB8AC3E}">
        <p14:creationId xmlns:p14="http://schemas.microsoft.com/office/powerpoint/2010/main" val="136883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9517-AD56-4A6C-BE31-4840DFCE85E1}"/>
              </a:ext>
            </a:extLst>
          </p:cNvPr>
          <p:cNvSpPr>
            <a:spLocks noGrp="1"/>
          </p:cNvSpPr>
          <p:nvPr>
            <p:ph type="title"/>
          </p:nvPr>
        </p:nvSpPr>
        <p:spPr/>
        <p:txBody>
          <a:bodyPr/>
          <a:lstStyle/>
          <a:p>
            <a:r>
              <a:rPr lang="en-US" u="sng" dirty="0">
                <a:solidFill>
                  <a:schemeClr val="bg1"/>
                </a:solidFill>
              </a:rPr>
              <a:t>2. Random Forests</a:t>
            </a:r>
            <a:endParaRPr lang="en-US" u="sng" dirty="0"/>
          </a:p>
        </p:txBody>
      </p:sp>
      <p:sp>
        <p:nvSpPr>
          <p:cNvPr id="3" name="Content Placeholder 2">
            <a:extLst>
              <a:ext uri="{FF2B5EF4-FFF2-40B4-BE49-F238E27FC236}">
                <a16:creationId xmlns:a16="http://schemas.microsoft.com/office/drawing/2014/main" id="{56B27C05-1501-4F27-97AF-04F5619372A5}"/>
              </a:ext>
            </a:extLst>
          </p:cNvPr>
          <p:cNvSpPr>
            <a:spLocks noGrp="1"/>
          </p:cNvSpPr>
          <p:nvPr>
            <p:ph idx="1"/>
          </p:nvPr>
        </p:nvSpPr>
        <p:spPr>
          <a:xfrm>
            <a:off x="1141412" y="1658143"/>
            <a:ext cx="9905999" cy="3541714"/>
          </a:xfrm>
        </p:spPr>
        <p:txBody>
          <a:bodyPr>
            <a:normAutofit lnSpcReduction="10000"/>
          </a:bodyPr>
          <a:lstStyle/>
          <a:p>
            <a:pPr marL="0" indent="0">
              <a:buNone/>
            </a:pPr>
            <a:r>
              <a:rPr lang="en-US" dirty="0">
                <a:solidFill>
                  <a:schemeClr val="bg1"/>
                </a:solidFill>
              </a:rPr>
              <a:t>A random forest is a meta estimator that fits a number of decision tree classifiers on various sub-samples of the dataset and uses averaging to improve the predictive accuracy and control over-fitting.</a:t>
            </a:r>
          </a:p>
          <a:p>
            <a:r>
              <a:rPr lang="en-US" dirty="0">
                <a:solidFill>
                  <a:schemeClr val="bg1"/>
                </a:solidFill>
              </a:rPr>
              <a:t>RFC Score for (X_test, y_test) was:</a:t>
            </a:r>
          </a:p>
          <a:p>
            <a:pPr marL="0" indent="0">
              <a:buNone/>
            </a:pPr>
            <a:r>
              <a:rPr lang="en-US" dirty="0">
                <a:solidFill>
                  <a:schemeClr val="bg1"/>
                </a:solidFill>
              </a:rPr>
              <a:t>	 0.2289770658900619</a:t>
            </a:r>
          </a:p>
          <a:p>
            <a:r>
              <a:rPr lang="en-US" dirty="0">
                <a:solidFill>
                  <a:schemeClr val="bg1"/>
                </a:solidFill>
              </a:rPr>
              <a:t>RFC Score for(X_train, y_train) was:</a:t>
            </a:r>
          </a:p>
          <a:p>
            <a:pPr marL="0" indent="0">
              <a:buNone/>
            </a:pPr>
            <a:r>
              <a:rPr lang="en-US" dirty="0">
                <a:solidFill>
                  <a:schemeClr val="bg1"/>
                </a:solidFill>
              </a:rPr>
              <a:t>	 0.7599334304139796</a:t>
            </a:r>
          </a:p>
          <a:p>
            <a:endParaRPr lang="en-US" dirty="0"/>
          </a:p>
        </p:txBody>
      </p:sp>
      <p:pic>
        <p:nvPicPr>
          <p:cNvPr id="7" name="Picture 6">
            <a:extLst>
              <a:ext uri="{FF2B5EF4-FFF2-40B4-BE49-F238E27FC236}">
                <a16:creationId xmlns:a16="http://schemas.microsoft.com/office/drawing/2014/main" id="{7FA4C2C6-220B-4B59-BBD1-EAB4B891A250}"/>
              </a:ext>
            </a:extLst>
          </p:cNvPr>
          <p:cNvPicPr>
            <a:picLocks noChangeAspect="1"/>
          </p:cNvPicPr>
          <p:nvPr/>
        </p:nvPicPr>
        <p:blipFill rotWithShape="1">
          <a:blip r:embed="rId2"/>
          <a:srcRect l="21562" t="27858" r="40000" b="18689"/>
          <a:stretch/>
        </p:blipFill>
        <p:spPr>
          <a:xfrm>
            <a:off x="6094411" y="2881463"/>
            <a:ext cx="4953000" cy="3541714"/>
          </a:xfrm>
          <a:prstGeom prst="rect">
            <a:avLst/>
          </a:prstGeom>
        </p:spPr>
      </p:pic>
    </p:spTree>
    <p:extLst>
      <p:ext uri="{BB962C8B-B14F-4D97-AF65-F5344CB8AC3E}">
        <p14:creationId xmlns:p14="http://schemas.microsoft.com/office/powerpoint/2010/main" val="32754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21AA-C0A8-46D8-A2FD-127F29CEFD58}"/>
              </a:ext>
            </a:extLst>
          </p:cNvPr>
          <p:cNvSpPr>
            <a:spLocks noGrp="1"/>
          </p:cNvSpPr>
          <p:nvPr>
            <p:ph type="title"/>
          </p:nvPr>
        </p:nvSpPr>
        <p:spPr/>
        <p:txBody>
          <a:bodyPr/>
          <a:lstStyle/>
          <a:p>
            <a:r>
              <a:rPr lang="en-US" u="sng" dirty="0">
                <a:solidFill>
                  <a:schemeClr val="bg1"/>
                </a:solidFill>
              </a:rPr>
              <a:t>Pondicherry university</a:t>
            </a:r>
          </a:p>
        </p:txBody>
      </p:sp>
      <p:sp>
        <p:nvSpPr>
          <p:cNvPr id="3" name="Content Placeholder 2">
            <a:extLst>
              <a:ext uri="{FF2B5EF4-FFF2-40B4-BE49-F238E27FC236}">
                <a16:creationId xmlns:a16="http://schemas.microsoft.com/office/drawing/2014/main" id="{E04F59BA-DBE6-4976-A1E4-27C5B7CD3C9D}"/>
              </a:ext>
            </a:extLst>
          </p:cNvPr>
          <p:cNvSpPr>
            <a:spLocks noGrp="1"/>
          </p:cNvSpPr>
          <p:nvPr>
            <p:ph idx="1"/>
          </p:nvPr>
        </p:nvSpPr>
        <p:spPr/>
        <p:txBody>
          <a:bodyPr>
            <a:normAutofit fontScale="92500"/>
          </a:bodyPr>
          <a:lstStyle/>
          <a:p>
            <a:r>
              <a:rPr lang="en-US" dirty="0">
                <a:solidFill>
                  <a:schemeClr val="bg1"/>
                </a:solidFill>
              </a:rPr>
              <a:t>Project on: </a:t>
            </a:r>
            <a:r>
              <a:rPr lang="en-US" u="sng" dirty="0">
                <a:solidFill>
                  <a:schemeClr val="bg1"/>
                </a:solidFill>
              </a:rPr>
              <a:t>Crime Prediction</a:t>
            </a:r>
            <a:r>
              <a:rPr lang="en-US" dirty="0">
                <a:solidFill>
                  <a:schemeClr val="bg1"/>
                </a:solidFill>
              </a:rPr>
              <a:t> on San Francisco dataset from 2003-2018;</a:t>
            </a:r>
          </a:p>
          <a:p>
            <a:r>
              <a:rPr lang="en-US" dirty="0">
                <a:solidFill>
                  <a:schemeClr val="bg1"/>
                </a:solidFill>
              </a:rPr>
              <a:t>Under the guidance of: Dr. R Sunitha.						</a:t>
            </a:r>
          </a:p>
          <a:p>
            <a:pPr marL="0" indent="0">
              <a:buNone/>
            </a:pPr>
            <a:r>
              <a:rPr lang="en-US" dirty="0">
                <a:solidFill>
                  <a:schemeClr val="bg1"/>
                </a:solidFill>
              </a:rPr>
              <a:t>						By </a:t>
            </a:r>
          </a:p>
          <a:p>
            <a:pPr marL="0" indent="0">
              <a:buNone/>
            </a:pPr>
            <a:r>
              <a:rPr lang="en-US" dirty="0">
                <a:solidFill>
                  <a:schemeClr val="bg1"/>
                </a:solidFill>
              </a:rPr>
              <a:t>						Name: Sohan Biswas</a:t>
            </a:r>
          </a:p>
          <a:p>
            <a:pPr marL="0" indent="0">
              <a:buNone/>
            </a:pPr>
            <a:r>
              <a:rPr lang="en-US" dirty="0">
                <a:solidFill>
                  <a:schemeClr val="bg1"/>
                </a:solidFill>
              </a:rPr>
              <a:t>						Registration number: 18370049</a:t>
            </a:r>
          </a:p>
          <a:p>
            <a:pPr marL="0" indent="0">
              <a:buNone/>
            </a:pPr>
            <a:r>
              <a:rPr lang="en-US" dirty="0">
                <a:solidFill>
                  <a:schemeClr val="bg1"/>
                </a:solidFill>
              </a:rPr>
              <a:t>						Year: 4</a:t>
            </a:r>
            <a:r>
              <a:rPr lang="en-US" baseline="30000" dirty="0">
                <a:solidFill>
                  <a:schemeClr val="bg1"/>
                </a:solidFill>
              </a:rPr>
              <a:t>th</a:t>
            </a:r>
            <a:r>
              <a:rPr lang="en-US" dirty="0">
                <a:solidFill>
                  <a:schemeClr val="bg1"/>
                </a:solidFill>
              </a:rPr>
              <a:t> semester, 2020</a:t>
            </a:r>
          </a:p>
          <a:p>
            <a:pPr marL="0" indent="0">
              <a:buNone/>
            </a:pPr>
            <a:endParaRPr lang="en-US" dirty="0">
              <a:solidFill>
                <a:schemeClr val="bg1"/>
              </a:solidFill>
            </a:endParaRPr>
          </a:p>
        </p:txBody>
      </p:sp>
    </p:spTree>
    <p:extLst>
      <p:ext uri="{BB962C8B-B14F-4D97-AF65-F5344CB8AC3E}">
        <p14:creationId xmlns:p14="http://schemas.microsoft.com/office/powerpoint/2010/main" val="2892190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F5E1-12ED-4B91-9E94-2E82F87708A8}"/>
              </a:ext>
            </a:extLst>
          </p:cNvPr>
          <p:cNvSpPr>
            <a:spLocks noGrp="1"/>
          </p:cNvSpPr>
          <p:nvPr>
            <p:ph type="title"/>
          </p:nvPr>
        </p:nvSpPr>
        <p:spPr>
          <a:xfrm flipV="1">
            <a:off x="1141413" y="572799"/>
            <a:ext cx="9905998" cy="45719"/>
          </a:xfrm>
        </p:spPr>
        <p:txBody>
          <a:bodyPr>
            <a:normAutofit fontScale="90000"/>
          </a:bodyPr>
          <a:lstStyle/>
          <a:p>
            <a:r>
              <a:rPr lang="en-US" dirty="0"/>
              <a:t> </a:t>
            </a:r>
          </a:p>
        </p:txBody>
      </p:sp>
      <p:sp>
        <p:nvSpPr>
          <p:cNvPr id="7" name="Content Placeholder 6">
            <a:extLst>
              <a:ext uri="{FF2B5EF4-FFF2-40B4-BE49-F238E27FC236}">
                <a16:creationId xmlns:a16="http://schemas.microsoft.com/office/drawing/2014/main" id="{4FD2BDC5-F3F7-45CA-8951-03E27ABE17DC}"/>
              </a:ext>
            </a:extLst>
          </p:cNvPr>
          <p:cNvSpPr>
            <a:spLocks noGrp="1"/>
          </p:cNvSpPr>
          <p:nvPr>
            <p:ph idx="1"/>
          </p:nvPr>
        </p:nvSpPr>
        <p:spPr>
          <a:xfrm>
            <a:off x="1141412" y="1143000"/>
            <a:ext cx="9905999" cy="4648201"/>
          </a:xfrm>
        </p:spPr>
        <p:txBody>
          <a:bodyPr/>
          <a:lstStyle/>
          <a:p>
            <a:r>
              <a:rPr lang="en-US" dirty="0">
                <a:solidFill>
                  <a:schemeClr val="bg1"/>
                </a:solidFill>
              </a:rPr>
              <a:t>Important features vs Relative features:</a:t>
            </a:r>
          </a:p>
        </p:txBody>
      </p:sp>
      <p:pic>
        <p:nvPicPr>
          <p:cNvPr id="8" name="Content Placeholder 4">
            <a:extLst>
              <a:ext uri="{FF2B5EF4-FFF2-40B4-BE49-F238E27FC236}">
                <a16:creationId xmlns:a16="http://schemas.microsoft.com/office/drawing/2014/main" id="{F2AAD981-BFA9-4ABC-A612-CCA47C9B3155}"/>
              </a:ext>
            </a:extLst>
          </p:cNvPr>
          <p:cNvPicPr>
            <a:picLocks noChangeAspect="1"/>
          </p:cNvPicPr>
          <p:nvPr/>
        </p:nvPicPr>
        <p:blipFill rotWithShape="1">
          <a:blip r:embed="rId2"/>
          <a:srcRect l="20044" t="20509" r="20138" b="16686"/>
          <a:stretch/>
        </p:blipFill>
        <p:spPr>
          <a:xfrm>
            <a:off x="1141412" y="1722663"/>
            <a:ext cx="8467952" cy="4068537"/>
          </a:xfrm>
          <a:prstGeom prst="rect">
            <a:avLst/>
          </a:prstGeom>
        </p:spPr>
      </p:pic>
    </p:spTree>
    <p:extLst>
      <p:ext uri="{BB962C8B-B14F-4D97-AF65-F5344CB8AC3E}">
        <p14:creationId xmlns:p14="http://schemas.microsoft.com/office/powerpoint/2010/main" val="3194575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6A38-8479-43EA-B15A-25A93952D9BA}"/>
              </a:ext>
            </a:extLst>
          </p:cNvPr>
          <p:cNvSpPr>
            <a:spLocks noGrp="1"/>
          </p:cNvSpPr>
          <p:nvPr>
            <p:ph type="title"/>
          </p:nvPr>
        </p:nvSpPr>
        <p:spPr>
          <a:xfrm>
            <a:off x="1141413" y="135924"/>
            <a:ext cx="9905998" cy="1020804"/>
          </a:xfrm>
        </p:spPr>
        <p:txBody>
          <a:bodyPr/>
          <a:lstStyle/>
          <a:p>
            <a:r>
              <a:rPr lang="en-US" u="sng" dirty="0">
                <a:solidFill>
                  <a:schemeClr val="bg1"/>
                </a:solidFill>
              </a:rPr>
              <a:t>3. Decision Tree</a:t>
            </a:r>
            <a:endParaRPr lang="en-US" u="sng" dirty="0"/>
          </a:p>
        </p:txBody>
      </p:sp>
      <p:sp>
        <p:nvSpPr>
          <p:cNvPr id="3" name="Content Placeholder 2">
            <a:extLst>
              <a:ext uri="{FF2B5EF4-FFF2-40B4-BE49-F238E27FC236}">
                <a16:creationId xmlns:a16="http://schemas.microsoft.com/office/drawing/2014/main" id="{2B35B3AF-3554-434A-95D4-17088A28D0A2}"/>
              </a:ext>
            </a:extLst>
          </p:cNvPr>
          <p:cNvSpPr>
            <a:spLocks noGrp="1"/>
          </p:cNvSpPr>
          <p:nvPr>
            <p:ph idx="1"/>
          </p:nvPr>
        </p:nvSpPr>
        <p:spPr>
          <a:xfrm>
            <a:off x="1141412" y="889686"/>
            <a:ext cx="9905999" cy="4901515"/>
          </a:xfrm>
        </p:spPr>
        <p:txBody>
          <a:bodyPr>
            <a:normAutofit/>
          </a:bodyPr>
          <a:lstStyle/>
          <a:p>
            <a:pPr marL="0" indent="0">
              <a:buNone/>
            </a:pPr>
            <a:r>
              <a:rPr lang="en-US" dirty="0">
                <a:solidFill>
                  <a:schemeClr val="bg1"/>
                </a:solidFill>
              </a:rPr>
              <a:t>A decision tree is a flowchart-like structure in which each internal node represents a “test” on an attribute (e.g. whether a coin flip comes up heads or tails), each branch represents the outcome of the test, and each leaf node represents a class label (decision taken after computing all attributes).</a:t>
            </a:r>
          </a:p>
          <a:p>
            <a:r>
              <a:rPr lang="en-US" dirty="0" err="1">
                <a:solidFill>
                  <a:schemeClr val="bg1"/>
                </a:solidFill>
              </a:rPr>
              <a:t>DTree</a:t>
            </a:r>
            <a:r>
              <a:rPr lang="en-US" dirty="0">
                <a:solidFill>
                  <a:schemeClr val="bg1"/>
                </a:solidFill>
              </a:rPr>
              <a:t> Score for (X_test, y_test) was:</a:t>
            </a:r>
          </a:p>
          <a:p>
            <a:pPr marL="0" indent="0">
              <a:buNone/>
            </a:pPr>
            <a:r>
              <a:rPr lang="en-US" dirty="0">
                <a:solidFill>
                  <a:schemeClr val="bg1"/>
                </a:solidFill>
              </a:rPr>
              <a:t>	0.22812765441087246</a:t>
            </a:r>
          </a:p>
          <a:p>
            <a:r>
              <a:rPr lang="en-US" dirty="0" err="1">
                <a:solidFill>
                  <a:schemeClr val="bg1"/>
                </a:solidFill>
              </a:rPr>
              <a:t>DTree</a:t>
            </a:r>
            <a:r>
              <a:rPr lang="en-US" dirty="0">
                <a:solidFill>
                  <a:schemeClr val="bg1"/>
                </a:solidFill>
              </a:rPr>
              <a:t> Score for(X_train, y_train) was:</a:t>
            </a:r>
          </a:p>
          <a:p>
            <a:pPr marL="0" indent="0">
              <a:buNone/>
            </a:pPr>
            <a:r>
              <a:rPr lang="en-US" dirty="0">
                <a:solidFill>
                  <a:schemeClr val="bg1"/>
                </a:solidFill>
              </a:rPr>
              <a:t>	 0.7356979405034325</a:t>
            </a:r>
          </a:p>
          <a:p>
            <a:r>
              <a:rPr lang="en-US" dirty="0" err="1">
                <a:solidFill>
                  <a:schemeClr val="bg1"/>
                </a:solidFill>
              </a:rPr>
              <a:t>Y_predict</a:t>
            </a:r>
            <a:r>
              <a:rPr lang="en-US" dirty="0">
                <a:solidFill>
                  <a:schemeClr val="bg1"/>
                </a:solidFill>
              </a:rPr>
              <a:t>:</a:t>
            </a:r>
            <a:endParaRPr lang="en-US" dirty="0"/>
          </a:p>
        </p:txBody>
      </p:sp>
      <p:pic>
        <p:nvPicPr>
          <p:cNvPr id="6" name="Picture 5">
            <a:extLst>
              <a:ext uri="{FF2B5EF4-FFF2-40B4-BE49-F238E27FC236}">
                <a16:creationId xmlns:a16="http://schemas.microsoft.com/office/drawing/2014/main" id="{02B2BBD0-A695-4510-8702-5F4D07EFFFE8}"/>
              </a:ext>
            </a:extLst>
          </p:cNvPr>
          <p:cNvPicPr>
            <a:picLocks noChangeAspect="1"/>
          </p:cNvPicPr>
          <p:nvPr/>
        </p:nvPicPr>
        <p:blipFill rotWithShape="1">
          <a:blip r:embed="rId2"/>
          <a:srcRect l="21027" t="30579" r="42011" b="6087"/>
          <a:stretch/>
        </p:blipFill>
        <p:spPr>
          <a:xfrm>
            <a:off x="6320692" y="2741761"/>
            <a:ext cx="4500438" cy="3980315"/>
          </a:xfrm>
          <a:prstGeom prst="rect">
            <a:avLst/>
          </a:prstGeom>
        </p:spPr>
      </p:pic>
      <p:pic>
        <p:nvPicPr>
          <p:cNvPr id="8" name="Picture 7">
            <a:extLst>
              <a:ext uri="{FF2B5EF4-FFF2-40B4-BE49-F238E27FC236}">
                <a16:creationId xmlns:a16="http://schemas.microsoft.com/office/drawing/2014/main" id="{D194C632-9150-4F2C-B813-8972003F9BB4}"/>
              </a:ext>
            </a:extLst>
          </p:cNvPr>
          <p:cNvPicPr>
            <a:picLocks noChangeAspect="1"/>
          </p:cNvPicPr>
          <p:nvPr/>
        </p:nvPicPr>
        <p:blipFill rotWithShape="1">
          <a:blip r:embed="rId2"/>
          <a:srcRect l="22631" t="63420" r="57739" b="21391"/>
          <a:stretch/>
        </p:blipFill>
        <p:spPr>
          <a:xfrm>
            <a:off x="2959664" y="5215017"/>
            <a:ext cx="2393342" cy="1041622"/>
          </a:xfrm>
          <a:prstGeom prst="rect">
            <a:avLst/>
          </a:prstGeom>
        </p:spPr>
      </p:pic>
    </p:spTree>
    <p:extLst>
      <p:ext uri="{BB962C8B-B14F-4D97-AF65-F5344CB8AC3E}">
        <p14:creationId xmlns:p14="http://schemas.microsoft.com/office/powerpoint/2010/main" val="357762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222C-C175-4286-A91C-921F222E55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C3587AE-3535-49E6-B161-09D5872410CD}"/>
              </a:ext>
            </a:extLst>
          </p:cNvPr>
          <p:cNvSpPr>
            <a:spLocks noGrp="1"/>
          </p:cNvSpPr>
          <p:nvPr>
            <p:ph idx="1"/>
          </p:nvPr>
        </p:nvSpPr>
        <p:spPr>
          <a:xfrm>
            <a:off x="432918" y="1359672"/>
            <a:ext cx="10614494" cy="5078197"/>
          </a:xfrm>
        </p:spPr>
        <p:txBody>
          <a:bodyPr/>
          <a:lstStyle/>
          <a:p>
            <a:pPr marL="0" indent="0">
              <a:buNone/>
            </a:pPr>
            <a:r>
              <a:rPr lang="en-US" dirty="0">
                <a:solidFill>
                  <a:schemeClr val="bg1"/>
                </a:solidFill>
              </a:rPr>
              <a:t>Important features vs Relative features: 			Tree Visualization*:</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*This visualization is too long, so I have just presented a part of that here, the original is appended in the main file for the project.</a:t>
            </a:r>
          </a:p>
          <a:p>
            <a:pPr marL="0" indent="0">
              <a:buNone/>
            </a:pPr>
            <a:endParaRPr lang="en-US" dirty="0">
              <a:solidFill>
                <a:schemeClr val="bg1"/>
              </a:solidFill>
            </a:endParaRPr>
          </a:p>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4077162C-5824-4FFA-887F-EFA1CF460BD5}"/>
              </a:ext>
            </a:extLst>
          </p:cNvPr>
          <p:cNvPicPr>
            <a:picLocks noChangeAspect="1"/>
          </p:cNvPicPr>
          <p:nvPr/>
        </p:nvPicPr>
        <p:blipFill rotWithShape="1">
          <a:blip r:embed="rId2"/>
          <a:srcRect l="25630" t="29449" r="22587" b="21624"/>
          <a:stretch/>
        </p:blipFill>
        <p:spPr>
          <a:xfrm>
            <a:off x="432917" y="2109378"/>
            <a:ext cx="4736327" cy="3355451"/>
          </a:xfrm>
          <a:prstGeom prst="rect">
            <a:avLst/>
          </a:prstGeom>
        </p:spPr>
      </p:pic>
      <p:pic>
        <p:nvPicPr>
          <p:cNvPr id="6" name="Picture 5">
            <a:extLst>
              <a:ext uri="{FF2B5EF4-FFF2-40B4-BE49-F238E27FC236}">
                <a16:creationId xmlns:a16="http://schemas.microsoft.com/office/drawing/2014/main" id="{732CB5C4-1C19-4C7C-AA57-E805F67273A8}"/>
              </a:ext>
            </a:extLst>
          </p:cNvPr>
          <p:cNvPicPr>
            <a:picLocks noChangeAspect="1"/>
          </p:cNvPicPr>
          <p:nvPr/>
        </p:nvPicPr>
        <p:blipFill rotWithShape="1">
          <a:blip r:embed="rId3"/>
          <a:srcRect l="24130" t="30579" r="20761" b="24985"/>
          <a:stretch/>
        </p:blipFill>
        <p:spPr>
          <a:xfrm>
            <a:off x="5315936" y="2109378"/>
            <a:ext cx="6718852" cy="3047406"/>
          </a:xfrm>
          <a:prstGeom prst="rect">
            <a:avLst/>
          </a:prstGeom>
        </p:spPr>
      </p:pic>
    </p:spTree>
    <p:extLst>
      <p:ext uri="{BB962C8B-B14F-4D97-AF65-F5344CB8AC3E}">
        <p14:creationId xmlns:p14="http://schemas.microsoft.com/office/powerpoint/2010/main" val="1720975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DA10-CAA8-4D07-B216-8FBC95C4B2BE}"/>
              </a:ext>
            </a:extLst>
          </p:cNvPr>
          <p:cNvSpPr>
            <a:spLocks noGrp="1"/>
          </p:cNvSpPr>
          <p:nvPr>
            <p:ph type="title"/>
          </p:nvPr>
        </p:nvSpPr>
        <p:spPr/>
        <p:txBody>
          <a:bodyPr/>
          <a:lstStyle/>
          <a:p>
            <a:r>
              <a:rPr lang="en-US" u="sng" dirty="0">
                <a:solidFill>
                  <a:schemeClr val="bg1"/>
                </a:solidFill>
              </a:rPr>
              <a:t>4. LSTM</a:t>
            </a:r>
            <a:endParaRPr lang="en-US" u="sng" dirty="0"/>
          </a:p>
        </p:txBody>
      </p:sp>
      <p:sp>
        <p:nvSpPr>
          <p:cNvPr id="3" name="Content Placeholder 2">
            <a:extLst>
              <a:ext uri="{FF2B5EF4-FFF2-40B4-BE49-F238E27FC236}">
                <a16:creationId xmlns:a16="http://schemas.microsoft.com/office/drawing/2014/main" id="{EC340B26-A2A4-447F-A83B-C99DEDBEE22B}"/>
              </a:ext>
            </a:extLst>
          </p:cNvPr>
          <p:cNvSpPr>
            <a:spLocks noGrp="1"/>
          </p:cNvSpPr>
          <p:nvPr>
            <p:ph idx="1"/>
          </p:nvPr>
        </p:nvSpPr>
        <p:spPr/>
        <p:txBody>
          <a:bodyPr>
            <a:normAutofit fontScale="92500" lnSpcReduction="10000"/>
          </a:bodyPr>
          <a:lstStyle/>
          <a:p>
            <a:r>
              <a:rPr lang="en-US" dirty="0">
                <a:solidFill>
                  <a:schemeClr val="bg1"/>
                </a:solidFill>
              </a:rPr>
              <a:t>Here I have tried the LSTM method for some very specific reasons:</a:t>
            </a:r>
          </a:p>
          <a:p>
            <a:pPr marL="0" indent="0">
              <a:buNone/>
            </a:pPr>
            <a:r>
              <a:rPr lang="en-US" dirty="0">
                <a:solidFill>
                  <a:schemeClr val="bg1"/>
                </a:solidFill>
              </a:rPr>
              <a:t> 1. This dataset was a multivariate one, hence Multi-Variate LSTM with</a:t>
            </a:r>
          </a:p>
          <a:p>
            <a:pPr marL="0" indent="0">
              <a:buNone/>
            </a:pPr>
            <a:r>
              <a:rPr lang="en-US" dirty="0">
                <a:solidFill>
                  <a:schemeClr val="bg1"/>
                </a:solidFill>
              </a:rPr>
              <a:t>     supervised input was implemented.</a:t>
            </a:r>
          </a:p>
          <a:p>
            <a:pPr marL="0" indent="0">
              <a:buNone/>
            </a:pPr>
            <a:r>
              <a:rPr lang="en-US" dirty="0">
                <a:solidFill>
                  <a:schemeClr val="bg1"/>
                </a:solidFill>
              </a:rPr>
              <a:t> 2. The dataset was too large for ARIMA to be performed, since ARIMA can</a:t>
            </a:r>
          </a:p>
          <a:p>
            <a:pPr marL="0" indent="0">
              <a:buNone/>
            </a:pPr>
            <a:r>
              <a:rPr lang="en-US" dirty="0">
                <a:solidFill>
                  <a:schemeClr val="bg1"/>
                </a:solidFill>
              </a:rPr>
              <a:t>     only be used in dataset that has less values to begin with.</a:t>
            </a:r>
          </a:p>
          <a:p>
            <a:pPr marL="0" indent="0">
              <a:buNone/>
            </a:pPr>
            <a:r>
              <a:rPr lang="en-US" dirty="0">
                <a:solidFill>
                  <a:schemeClr val="bg1"/>
                </a:solidFill>
              </a:rPr>
              <a:t>3. The dataset was organized in a way that the ‘t’ , ‘t+1’ up to ‘t+24’ hours can</a:t>
            </a:r>
          </a:p>
          <a:p>
            <a:pPr marL="0" indent="0">
              <a:buNone/>
            </a:pPr>
            <a:r>
              <a:rPr lang="en-US" dirty="0">
                <a:solidFill>
                  <a:schemeClr val="bg1"/>
                </a:solidFill>
              </a:rPr>
              <a:t>    be fitted for better accuracy.</a:t>
            </a:r>
          </a:p>
        </p:txBody>
      </p:sp>
    </p:spTree>
    <p:extLst>
      <p:ext uri="{BB962C8B-B14F-4D97-AF65-F5344CB8AC3E}">
        <p14:creationId xmlns:p14="http://schemas.microsoft.com/office/powerpoint/2010/main" val="384943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BA15-9E2B-4CC2-8413-C7676A44949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27947707-99DF-4680-808E-4EFCB9E1B6A5}"/>
              </a:ext>
            </a:extLst>
          </p:cNvPr>
          <p:cNvSpPr>
            <a:spLocks noGrp="1"/>
          </p:cNvSpPr>
          <p:nvPr>
            <p:ph idx="1"/>
          </p:nvPr>
        </p:nvSpPr>
        <p:spPr>
          <a:xfrm>
            <a:off x="1141412" y="715617"/>
            <a:ext cx="9905999" cy="5075584"/>
          </a:xfrm>
        </p:spPr>
        <p:txBody>
          <a:bodyPr/>
          <a:lstStyle/>
          <a:p>
            <a:r>
              <a:rPr lang="en-US" dirty="0">
                <a:solidFill>
                  <a:schemeClr val="bg1"/>
                </a:solidFill>
              </a:rPr>
              <a:t>This figure plots the different crime categories over time arranged in ‘t+24’ format</a:t>
            </a:r>
          </a:p>
        </p:txBody>
      </p:sp>
      <p:pic>
        <p:nvPicPr>
          <p:cNvPr id="9" name="Content Placeholder 5">
            <a:extLst>
              <a:ext uri="{FF2B5EF4-FFF2-40B4-BE49-F238E27FC236}">
                <a16:creationId xmlns:a16="http://schemas.microsoft.com/office/drawing/2014/main" id="{53C771FE-6A01-4949-96CD-58A814E652BB}"/>
              </a:ext>
            </a:extLst>
          </p:cNvPr>
          <p:cNvPicPr>
            <a:picLocks noChangeAspect="1"/>
          </p:cNvPicPr>
          <p:nvPr/>
        </p:nvPicPr>
        <p:blipFill rotWithShape="1">
          <a:blip r:embed="rId2"/>
          <a:srcRect l="22721" t="33216" r="51758" b="34216"/>
          <a:stretch/>
        </p:blipFill>
        <p:spPr>
          <a:xfrm>
            <a:off x="1420586" y="1357803"/>
            <a:ext cx="3249386" cy="2178518"/>
          </a:xfrm>
          <a:prstGeom prst="rect">
            <a:avLst/>
          </a:prstGeom>
        </p:spPr>
      </p:pic>
      <p:pic>
        <p:nvPicPr>
          <p:cNvPr id="11" name="Picture 10">
            <a:extLst>
              <a:ext uri="{FF2B5EF4-FFF2-40B4-BE49-F238E27FC236}">
                <a16:creationId xmlns:a16="http://schemas.microsoft.com/office/drawing/2014/main" id="{0F513636-3E59-469E-A799-A8E344579777}"/>
              </a:ext>
            </a:extLst>
          </p:cNvPr>
          <p:cNvPicPr>
            <a:picLocks noChangeAspect="1"/>
          </p:cNvPicPr>
          <p:nvPr/>
        </p:nvPicPr>
        <p:blipFill rotWithShape="1">
          <a:blip r:embed="rId3"/>
          <a:srcRect l="22239" t="26145" r="20761" b="8927"/>
          <a:stretch/>
        </p:blipFill>
        <p:spPr>
          <a:xfrm>
            <a:off x="4765812" y="1357803"/>
            <a:ext cx="6949440" cy="4452730"/>
          </a:xfrm>
          <a:prstGeom prst="rect">
            <a:avLst/>
          </a:prstGeom>
        </p:spPr>
      </p:pic>
    </p:spTree>
    <p:extLst>
      <p:ext uri="{BB962C8B-B14F-4D97-AF65-F5344CB8AC3E}">
        <p14:creationId xmlns:p14="http://schemas.microsoft.com/office/powerpoint/2010/main" val="392384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BA15-9E2B-4CC2-8413-C7676A44949E}"/>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27947707-99DF-4680-808E-4EFCB9E1B6A5}"/>
              </a:ext>
            </a:extLst>
          </p:cNvPr>
          <p:cNvSpPr>
            <a:spLocks noGrp="1"/>
          </p:cNvSpPr>
          <p:nvPr>
            <p:ph idx="1"/>
          </p:nvPr>
        </p:nvSpPr>
        <p:spPr>
          <a:xfrm>
            <a:off x="1141412" y="715617"/>
            <a:ext cx="9905999" cy="5075584"/>
          </a:xfrm>
        </p:spPr>
        <p:txBody>
          <a:bodyPr/>
          <a:lstStyle/>
          <a:p>
            <a:r>
              <a:rPr lang="en-US" dirty="0">
                <a:solidFill>
                  <a:schemeClr val="bg1"/>
                </a:solidFill>
              </a:rPr>
              <a:t>These figure plots are:</a:t>
            </a:r>
          </a:p>
          <a:p>
            <a:pPr marL="0" indent="0">
              <a:buNone/>
            </a:pPr>
            <a:r>
              <a:rPr lang="en-US" dirty="0">
                <a:solidFill>
                  <a:schemeClr val="bg1"/>
                </a:solidFill>
              </a:rPr>
              <a:t>The forecast vs actual plot: 	   The different crime categories forecasted over 				   time arranged in ‘t+24’ format:</a:t>
            </a:r>
          </a:p>
        </p:txBody>
      </p:sp>
      <p:pic>
        <p:nvPicPr>
          <p:cNvPr id="4" name="Picture 3">
            <a:extLst>
              <a:ext uri="{FF2B5EF4-FFF2-40B4-BE49-F238E27FC236}">
                <a16:creationId xmlns:a16="http://schemas.microsoft.com/office/drawing/2014/main" id="{7D90F169-D6BA-4257-8F6C-6F47F3FA0E8C}"/>
              </a:ext>
            </a:extLst>
          </p:cNvPr>
          <p:cNvPicPr>
            <a:picLocks noChangeAspect="1"/>
          </p:cNvPicPr>
          <p:nvPr/>
        </p:nvPicPr>
        <p:blipFill rotWithShape="1">
          <a:blip r:embed="rId2"/>
          <a:srcRect l="20132" t="25990" r="52632" b="10435"/>
          <a:stretch/>
        </p:blipFill>
        <p:spPr>
          <a:xfrm>
            <a:off x="1227908" y="1879513"/>
            <a:ext cx="3320716" cy="4359969"/>
          </a:xfrm>
          <a:prstGeom prst="rect">
            <a:avLst/>
          </a:prstGeom>
        </p:spPr>
      </p:pic>
      <p:pic>
        <p:nvPicPr>
          <p:cNvPr id="5" name="Picture 4">
            <a:extLst>
              <a:ext uri="{FF2B5EF4-FFF2-40B4-BE49-F238E27FC236}">
                <a16:creationId xmlns:a16="http://schemas.microsoft.com/office/drawing/2014/main" id="{14442AFF-BB1C-4989-AB68-9FE45284B60E}"/>
              </a:ext>
            </a:extLst>
          </p:cNvPr>
          <p:cNvPicPr>
            <a:picLocks noChangeAspect="1"/>
          </p:cNvPicPr>
          <p:nvPr/>
        </p:nvPicPr>
        <p:blipFill rotWithShape="1">
          <a:blip r:embed="rId3"/>
          <a:srcRect l="21643" t="35809" r="50000" b="23428"/>
          <a:stretch/>
        </p:blipFill>
        <p:spPr>
          <a:xfrm>
            <a:off x="5062737" y="2222482"/>
            <a:ext cx="6156045" cy="2732389"/>
          </a:xfrm>
          <a:prstGeom prst="rect">
            <a:avLst/>
          </a:prstGeom>
        </p:spPr>
      </p:pic>
    </p:spTree>
    <p:extLst>
      <p:ext uri="{BB962C8B-B14F-4D97-AF65-F5344CB8AC3E}">
        <p14:creationId xmlns:p14="http://schemas.microsoft.com/office/powerpoint/2010/main" val="2186910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4F6-71F5-4512-AE63-498591D5C7C4}"/>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998CA86-5E1F-47BA-AF9A-8E7475ADAB27}"/>
              </a:ext>
            </a:extLst>
          </p:cNvPr>
          <p:cNvSpPr>
            <a:spLocks noGrp="1"/>
          </p:cNvSpPr>
          <p:nvPr>
            <p:ph idx="1"/>
          </p:nvPr>
        </p:nvSpPr>
        <p:spPr>
          <a:xfrm>
            <a:off x="1141412" y="952901"/>
            <a:ext cx="9905999" cy="4838300"/>
          </a:xfrm>
        </p:spPr>
        <p:txBody>
          <a:bodyPr/>
          <a:lstStyle/>
          <a:p>
            <a:r>
              <a:rPr lang="en-US" dirty="0">
                <a:solidFill>
                  <a:schemeClr val="bg1"/>
                </a:solidFill>
              </a:rPr>
              <a:t>Predictive plotting of the various inverse difference after LSTM:</a:t>
            </a:r>
          </a:p>
          <a:p>
            <a:pPr marL="0" indent="0">
              <a:buNone/>
            </a:pPr>
            <a:r>
              <a:rPr lang="en-US" dirty="0">
                <a:solidFill>
                  <a:schemeClr val="bg1"/>
                </a:solidFill>
              </a:rPr>
              <a:t> After reshaping 	        After inverse scaling          After out_forcast and 							    transform</a:t>
            </a:r>
          </a:p>
        </p:txBody>
      </p:sp>
      <p:pic>
        <p:nvPicPr>
          <p:cNvPr id="4" name="Content Placeholder 10">
            <a:extLst>
              <a:ext uri="{FF2B5EF4-FFF2-40B4-BE49-F238E27FC236}">
                <a16:creationId xmlns:a16="http://schemas.microsoft.com/office/drawing/2014/main" id="{157C5707-575C-4484-A7C1-9EBE58876E77}"/>
              </a:ext>
            </a:extLst>
          </p:cNvPr>
          <p:cNvPicPr>
            <a:picLocks noChangeAspect="1"/>
          </p:cNvPicPr>
          <p:nvPr/>
        </p:nvPicPr>
        <p:blipFill rotWithShape="1">
          <a:blip r:embed="rId2"/>
          <a:srcRect l="22611" t="48274" r="51860" b="20369"/>
          <a:stretch/>
        </p:blipFill>
        <p:spPr>
          <a:xfrm>
            <a:off x="1318240" y="2539850"/>
            <a:ext cx="2964999" cy="2146434"/>
          </a:xfrm>
          <a:prstGeom prst="rect">
            <a:avLst/>
          </a:prstGeom>
        </p:spPr>
      </p:pic>
      <p:pic>
        <p:nvPicPr>
          <p:cNvPr id="5" name="Picture 4">
            <a:extLst>
              <a:ext uri="{FF2B5EF4-FFF2-40B4-BE49-F238E27FC236}">
                <a16:creationId xmlns:a16="http://schemas.microsoft.com/office/drawing/2014/main" id="{25086897-B90C-4DCD-9E46-3F2F027448B2}"/>
              </a:ext>
            </a:extLst>
          </p:cNvPr>
          <p:cNvPicPr>
            <a:picLocks noChangeAspect="1"/>
          </p:cNvPicPr>
          <p:nvPr/>
        </p:nvPicPr>
        <p:blipFill rotWithShape="1">
          <a:blip r:embed="rId3"/>
          <a:srcRect l="22657" t="46597" r="53421" b="22806"/>
          <a:stretch/>
        </p:blipFill>
        <p:spPr>
          <a:xfrm>
            <a:off x="4819866" y="2539850"/>
            <a:ext cx="2916454" cy="2146434"/>
          </a:xfrm>
          <a:prstGeom prst="rect">
            <a:avLst/>
          </a:prstGeom>
        </p:spPr>
      </p:pic>
      <p:pic>
        <p:nvPicPr>
          <p:cNvPr id="6" name="Picture 5">
            <a:extLst>
              <a:ext uri="{FF2B5EF4-FFF2-40B4-BE49-F238E27FC236}">
                <a16:creationId xmlns:a16="http://schemas.microsoft.com/office/drawing/2014/main" id="{CA744A63-9078-405F-9EBD-D993F34FEDE7}"/>
              </a:ext>
            </a:extLst>
          </p:cNvPr>
          <p:cNvPicPr>
            <a:picLocks noChangeAspect="1"/>
          </p:cNvPicPr>
          <p:nvPr/>
        </p:nvPicPr>
        <p:blipFill rotWithShape="1">
          <a:blip r:embed="rId4"/>
          <a:srcRect l="20197" t="56831" r="52645" b="12022"/>
          <a:stretch/>
        </p:blipFill>
        <p:spPr>
          <a:xfrm>
            <a:off x="8120518" y="2539850"/>
            <a:ext cx="3311091" cy="2194560"/>
          </a:xfrm>
          <a:prstGeom prst="rect">
            <a:avLst/>
          </a:prstGeom>
        </p:spPr>
      </p:pic>
    </p:spTree>
    <p:extLst>
      <p:ext uri="{BB962C8B-B14F-4D97-AF65-F5344CB8AC3E}">
        <p14:creationId xmlns:p14="http://schemas.microsoft.com/office/powerpoint/2010/main" val="57571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174-9275-4AD9-9034-1FAA8B44BEEC}"/>
              </a:ext>
            </a:extLst>
          </p:cNvPr>
          <p:cNvSpPr>
            <a:spLocks noGrp="1"/>
          </p:cNvSpPr>
          <p:nvPr>
            <p:ph type="title"/>
          </p:nvPr>
        </p:nvSpPr>
        <p:spPr>
          <a:xfrm>
            <a:off x="1141413" y="618518"/>
            <a:ext cx="9905998" cy="1258408"/>
          </a:xfrm>
        </p:spPr>
        <p:txBody>
          <a:bodyPr>
            <a:normAutofit/>
          </a:bodyPr>
          <a:lstStyle/>
          <a:p>
            <a:r>
              <a:rPr lang="en-US" dirty="0"/>
              <a:t> </a:t>
            </a:r>
          </a:p>
        </p:txBody>
      </p:sp>
      <p:sp>
        <p:nvSpPr>
          <p:cNvPr id="17" name="Content Placeholder 16">
            <a:extLst>
              <a:ext uri="{FF2B5EF4-FFF2-40B4-BE49-F238E27FC236}">
                <a16:creationId xmlns:a16="http://schemas.microsoft.com/office/drawing/2014/main" id="{480B261A-7E21-49BC-88CC-8B16666A19A3}"/>
              </a:ext>
            </a:extLst>
          </p:cNvPr>
          <p:cNvSpPr>
            <a:spLocks noGrp="1"/>
          </p:cNvSpPr>
          <p:nvPr>
            <p:ph idx="1"/>
          </p:nvPr>
        </p:nvSpPr>
        <p:spPr>
          <a:xfrm>
            <a:off x="1141412" y="296562"/>
            <a:ext cx="9905999" cy="6141307"/>
          </a:xfrm>
        </p:spPr>
        <p:txBody>
          <a:bodyPr>
            <a:normAutofit fontScale="92500" lnSpcReduction="10000"/>
          </a:bodyPr>
          <a:lstStyle/>
          <a:p>
            <a:r>
              <a:rPr lang="en-US" dirty="0">
                <a:solidFill>
                  <a:schemeClr val="bg1"/>
                </a:solidFill>
              </a:rPr>
              <a:t>Prediction based on dates:</a:t>
            </a:r>
          </a:p>
          <a:p>
            <a:r>
              <a:rPr lang="en-US" dirty="0">
                <a:solidFill>
                  <a:schemeClr val="bg1"/>
                </a:solidFill>
              </a:rPr>
              <a:t>Before Prediction: Count vs Dates and  Their value = X[i] - X[i - days_in_year]</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After Prediction:</a:t>
            </a:r>
          </a:p>
          <a:p>
            <a:pPr marL="0" indent="0">
              <a:buNone/>
            </a:pPr>
            <a:r>
              <a:rPr lang="en-US" dirty="0">
                <a:solidFill>
                  <a:schemeClr val="bg1"/>
                </a:solidFill>
              </a:rPr>
              <a:t>Train Score: 3.31 RMSE</a:t>
            </a:r>
          </a:p>
          <a:p>
            <a:pPr marL="0" indent="0">
              <a:buNone/>
            </a:pPr>
            <a:r>
              <a:rPr lang="en-US" dirty="0">
                <a:solidFill>
                  <a:schemeClr val="bg1"/>
                </a:solidFill>
              </a:rPr>
              <a:t>Test Score: 3.19 RMSE</a:t>
            </a:r>
          </a:p>
          <a:p>
            <a:pPr marL="0" indent="0">
              <a:buNone/>
            </a:pPr>
            <a:endParaRPr lang="en-US" dirty="0">
              <a:solidFill>
                <a:schemeClr val="bg1"/>
              </a:solidFill>
            </a:endParaRPr>
          </a:p>
          <a:p>
            <a:pPr marL="0" indent="0">
              <a:buNone/>
            </a:pPr>
            <a:r>
              <a:rPr lang="en-US" dirty="0">
                <a:solidFill>
                  <a:schemeClr val="bg1"/>
                </a:solidFill>
              </a:rPr>
              <a:t>* Root Mean Square Error (RMSE) is the standard deviation of the residuals (prediction errors). Residuals are a measure of how far from the regression line data points are; RMSE is a measure of how spread out these residuals are. In other words, it tells you how concentrated the data is around the line of best fit.</a:t>
            </a:r>
          </a:p>
        </p:txBody>
      </p:sp>
      <p:pic>
        <p:nvPicPr>
          <p:cNvPr id="21" name="Picture 20">
            <a:extLst>
              <a:ext uri="{FF2B5EF4-FFF2-40B4-BE49-F238E27FC236}">
                <a16:creationId xmlns:a16="http://schemas.microsoft.com/office/drawing/2014/main" id="{30D90219-0B51-4261-A12F-2373404BD394}"/>
              </a:ext>
            </a:extLst>
          </p:cNvPr>
          <p:cNvPicPr>
            <a:picLocks noChangeAspect="1"/>
          </p:cNvPicPr>
          <p:nvPr/>
        </p:nvPicPr>
        <p:blipFill rotWithShape="1">
          <a:blip r:embed="rId2"/>
          <a:srcRect l="25342" t="67930" r="51921" b="7088"/>
          <a:stretch/>
        </p:blipFill>
        <p:spPr>
          <a:xfrm>
            <a:off x="4734255" y="3139378"/>
            <a:ext cx="2772076" cy="1713298"/>
          </a:xfrm>
          <a:prstGeom prst="rect">
            <a:avLst/>
          </a:prstGeom>
        </p:spPr>
      </p:pic>
      <p:pic>
        <p:nvPicPr>
          <p:cNvPr id="23" name="Picture 22">
            <a:extLst>
              <a:ext uri="{FF2B5EF4-FFF2-40B4-BE49-F238E27FC236}">
                <a16:creationId xmlns:a16="http://schemas.microsoft.com/office/drawing/2014/main" id="{106F6E26-FF05-4320-8E6A-70BD4302E4FA}"/>
              </a:ext>
            </a:extLst>
          </p:cNvPr>
          <p:cNvPicPr>
            <a:picLocks noChangeAspect="1"/>
          </p:cNvPicPr>
          <p:nvPr/>
        </p:nvPicPr>
        <p:blipFill rotWithShape="1">
          <a:blip r:embed="rId3"/>
          <a:srcRect l="26289" t="74666" r="53974" b="1896"/>
          <a:stretch/>
        </p:blipFill>
        <p:spPr>
          <a:xfrm>
            <a:off x="6333422" y="1247722"/>
            <a:ext cx="2406315" cy="1792802"/>
          </a:xfrm>
          <a:prstGeom prst="rect">
            <a:avLst/>
          </a:prstGeom>
        </p:spPr>
      </p:pic>
      <p:pic>
        <p:nvPicPr>
          <p:cNvPr id="25" name="Picture 24">
            <a:extLst>
              <a:ext uri="{FF2B5EF4-FFF2-40B4-BE49-F238E27FC236}">
                <a16:creationId xmlns:a16="http://schemas.microsoft.com/office/drawing/2014/main" id="{66C7EC19-407C-48DD-B5D7-0DCCCC00A448}"/>
              </a:ext>
            </a:extLst>
          </p:cNvPr>
          <p:cNvPicPr>
            <a:picLocks noChangeAspect="1"/>
          </p:cNvPicPr>
          <p:nvPr/>
        </p:nvPicPr>
        <p:blipFill rotWithShape="1">
          <a:blip r:embed="rId3"/>
          <a:srcRect l="24868" t="29156" r="54053" b="44702"/>
          <a:stretch/>
        </p:blipFill>
        <p:spPr>
          <a:xfrm>
            <a:off x="3524466" y="1247722"/>
            <a:ext cx="2569945" cy="1792802"/>
          </a:xfrm>
          <a:prstGeom prst="rect">
            <a:avLst/>
          </a:prstGeom>
        </p:spPr>
      </p:pic>
    </p:spTree>
    <p:extLst>
      <p:ext uri="{BB962C8B-B14F-4D97-AF65-F5344CB8AC3E}">
        <p14:creationId xmlns:p14="http://schemas.microsoft.com/office/powerpoint/2010/main" val="240081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3697-35C5-4F43-9C4F-3D36D41ECA96}"/>
              </a:ext>
            </a:extLst>
          </p:cNvPr>
          <p:cNvSpPr>
            <a:spLocks noGrp="1"/>
          </p:cNvSpPr>
          <p:nvPr>
            <p:ph type="title"/>
          </p:nvPr>
        </p:nvSpPr>
        <p:spPr/>
        <p:txBody>
          <a:bodyPr/>
          <a:lstStyle/>
          <a:p>
            <a:r>
              <a:rPr lang="en-US" u="sng" dirty="0">
                <a:solidFill>
                  <a:schemeClr val="bg1"/>
                </a:solidFill>
              </a:rPr>
              <a:t>4. Prophet by </a:t>
            </a:r>
            <a:r>
              <a:rPr lang="en-US" u="sng" dirty="0" err="1">
                <a:solidFill>
                  <a:schemeClr val="bg1"/>
                </a:solidFill>
              </a:rPr>
              <a:t>facebook</a:t>
            </a:r>
            <a:endParaRPr lang="en-US" dirty="0"/>
          </a:p>
        </p:txBody>
      </p:sp>
      <p:sp>
        <p:nvSpPr>
          <p:cNvPr id="3" name="Content Placeholder 2">
            <a:extLst>
              <a:ext uri="{FF2B5EF4-FFF2-40B4-BE49-F238E27FC236}">
                <a16:creationId xmlns:a16="http://schemas.microsoft.com/office/drawing/2014/main" id="{2BE2F129-06A5-46E6-8A12-99987DBDA2CE}"/>
              </a:ext>
            </a:extLst>
          </p:cNvPr>
          <p:cNvSpPr>
            <a:spLocks noGrp="1"/>
          </p:cNvSpPr>
          <p:nvPr>
            <p:ph idx="1"/>
          </p:nvPr>
        </p:nvSpPr>
        <p:spPr/>
        <p:txBody>
          <a:bodyPr/>
          <a:lstStyle/>
          <a:p>
            <a:r>
              <a:rPr lang="en-US" dirty="0">
                <a:solidFill>
                  <a:schemeClr val="bg1"/>
                </a:solidFill>
              </a:rPr>
              <a:t>Prophet is a procedure for forecasting time series data based on an additive model where non-linear trends are fit with yearly, weekly, and daily seasonality, plus holiday effects.</a:t>
            </a:r>
          </a:p>
          <a:p>
            <a:r>
              <a:rPr lang="en-US" dirty="0">
                <a:solidFill>
                  <a:schemeClr val="bg1"/>
                </a:solidFill>
              </a:rPr>
              <a:t>Predictions are made on a dataframe with a column “ds” and “y”.</a:t>
            </a:r>
          </a:p>
        </p:txBody>
      </p:sp>
    </p:spTree>
    <p:extLst>
      <p:ext uri="{BB962C8B-B14F-4D97-AF65-F5344CB8AC3E}">
        <p14:creationId xmlns:p14="http://schemas.microsoft.com/office/powerpoint/2010/main" val="3600508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4809-10BB-4BF4-9721-1161B4FDF0A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7079EAE-FA3E-4834-89B6-7C4D5A9EAABB}"/>
              </a:ext>
            </a:extLst>
          </p:cNvPr>
          <p:cNvSpPr>
            <a:spLocks noGrp="1"/>
          </p:cNvSpPr>
          <p:nvPr>
            <p:ph idx="1"/>
          </p:nvPr>
        </p:nvSpPr>
        <p:spPr>
          <a:xfrm>
            <a:off x="1141412" y="852616"/>
            <a:ext cx="9905999" cy="4938585"/>
          </a:xfrm>
        </p:spPr>
        <p:txBody>
          <a:bodyPr/>
          <a:lstStyle/>
          <a:p>
            <a:pPr marL="0" indent="0">
              <a:buNone/>
            </a:pPr>
            <a:r>
              <a:rPr lang="en-US" dirty="0">
                <a:solidFill>
                  <a:schemeClr val="bg1"/>
                </a:solidFill>
              </a:rPr>
              <a:t>Initial predictions			   The trends for the dataset 			</a:t>
            </a:r>
          </a:p>
        </p:txBody>
      </p:sp>
      <p:pic>
        <p:nvPicPr>
          <p:cNvPr id="4" name="Picture 3">
            <a:extLst>
              <a:ext uri="{FF2B5EF4-FFF2-40B4-BE49-F238E27FC236}">
                <a16:creationId xmlns:a16="http://schemas.microsoft.com/office/drawing/2014/main" id="{8F8109BB-FC2F-4A9B-856C-B59808565C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5574" y="1550258"/>
            <a:ext cx="4951411" cy="3543300"/>
          </a:xfrm>
          <a:prstGeom prst="rect">
            <a:avLst/>
          </a:prstGeom>
          <a:noFill/>
          <a:ln>
            <a:noFill/>
          </a:ln>
        </p:spPr>
      </p:pic>
      <p:pic>
        <p:nvPicPr>
          <p:cNvPr id="5" name="Content Placeholder 3">
            <a:extLst>
              <a:ext uri="{FF2B5EF4-FFF2-40B4-BE49-F238E27FC236}">
                <a16:creationId xmlns:a16="http://schemas.microsoft.com/office/drawing/2014/main" id="{08FF1117-5257-45CE-B259-729B3AB896F6}"/>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92823" y="1544080"/>
            <a:ext cx="4798177" cy="4657986"/>
          </a:xfrm>
          <a:prstGeom prst="rect">
            <a:avLst/>
          </a:prstGeom>
          <a:noFill/>
          <a:ln>
            <a:noFill/>
          </a:ln>
        </p:spPr>
      </p:pic>
    </p:spTree>
    <p:extLst>
      <p:ext uri="{BB962C8B-B14F-4D97-AF65-F5344CB8AC3E}">
        <p14:creationId xmlns:p14="http://schemas.microsoft.com/office/powerpoint/2010/main" val="354433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7C7A-500B-4B44-94C8-EE9581D46537}"/>
              </a:ext>
            </a:extLst>
          </p:cNvPr>
          <p:cNvSpPr>
            <a:spLocks noGrp="1"/>
          </p:cNvSpPr>
          <p:nvPr>
            <p:ph type="title"/>
          </p:nvPr>
        </p:nvSpPr>
        <p:spPr/>
        <p:txBody>
          <a:bodyPr/>
          <a:lstStyle/>
          <a:p>
            <a:r>
              <a:rPr lang="en-US" dirty="0">
                <a:solidFill>
                  <a:schemeClr val="bg1"/>
                </a:solidFill>
              </a:rPr>
              <a:t>Abstract</a:t>
            </a:r>
          </a:p>
        </p:txBody>
      </p:sp>
      <p:sp>
        <p:nvSpPr>
          <p:cNvPr id="3" name="Content Placeholder 2">
            <a:extLst>
              <a:ext uri="{FF2B5EF4-FFF2-40B4-BE49-F238E27FC236}">
                <a16:creationId xmlns:a16="http://schemas.microsoft.com/office/drawing/2014/main" id="{461CE6C1-776A-4C13-A170-F623C70992A8}"/>
              </a:ext>
            </a:extLst>
          </p:cNvPr>
          <p:cNvSpPr>
            <a:spLocks noGrp="1"/>
          </p:cNvSpPr>
          <p:nvPr>
            <p:ph idx="1"/>
          </p:nvPr>
        </p:nvSpPr>
        <p:spPr/>
        <p:txBody>
          <a:bodyPr/>
          <a:lstStyle/>
          <a:p>
            <a:r>
              <a:rPr lang="en-US" dirty="0">
                <a:solidFill>
                  <a:schemeClr val="bg1"/>
                </a:solidFill>
              </a:rPr>
              <a:t>The task at had is to find probable crime density or rate, hence crime prediction and to find probable location for the next crime from the given dataset.</a:t>
            </a:r>
          </a:p>
        </p:txBody>
      </p:sp>
    </p:spTree>
    <p:extLst>
      <p:ext uri="{BB962C8B-B14F-4D97-AF65-F5344CB8AC3E}">
        <p14:creationId xmlns:p14="http://schemas.microsoft.com/office/powerpoint/2010/main" val="4072567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2E51-D46B-4BFA-9A11-E5672C7E9DAA}"/>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6956B94-46CF-4E2C-B96A-0F54D3841FF7}"/>
              </a:ext>
            </a:extLst>
          </p:cNvPr>
          <p:cNvSpPr>
            <a:spLocks noGrp="1"/>
          </p:cNvSpPr>
          <p:nvPr>
            <p:ph idx="1"/>
          </p:nvPr>
        </p:nvSpPr>
        <p:spPr/>
        <p:txBody>
          <a:bodyPr/>
          <a:lstStyle/>
          <a:p>
            <a:r>
              <a:rPr lang="en-US" dirty="0">
                <a:solidFill>
                  <a:schemeClr val="bg1"/>
                </a:solidFill>
              </a:rPr>
              <a:t>After this a series of predictive outputs were given that helps change and better shape the output for the prediction with each change points. If any problems occur, the algorithms shift directly to Newtons rule and that makes it that much robust in implementation and use.</a:t>
            </a:r>
          </a:p>
          <a:p>
            <a:r>
              <a:rPr lang="en-US" dirty="0">
                <a:solidFill>
                  <a:schemeClr val="bg1"/>
                </a:solidFill>
              </a:rPr>
              <a:t>There were total 25 change points that were encountered, and the prediction changed accordingly, a simple comparison between the 1</a:t>
            </a:r>
            <a:r>
              <a:rPr lang="en-US" baseline="30000" dirty="0">
                <a:solidFill>
                  <a:schemeClr val="bg1"/>
                </a:solidFill>
              </a:rPr>
              <a:t>st</a:t>
            </a:r>
            <a:r>
              <a:rPr lang="en-US" dirty="0">
                <a:solidFill>
                  <a:schemeClr val="bg1"/>
                </a:solidFill>
              </a:rPr>
              <a:t> and the 25</a:t>
            </a:r>
            <a:r>
              <a:rPr lang="en-US" baseline="30000" dirty="0">
                <a:solidFill>
                  <a:schemeClr val="bg1"/>
                </a:solidFill>
              </a:rPr>
              <a:t>th</a:t>
            </a:r>
            <a:r>
              <a:rPr lang="en-US" dirty="0">
                <a:solidFill>
                  <a:schemeClr val="bg1"/>
                </a:solidFill>
              </a:rPr>
              <a:t> will be very clear.</a:t>
            </a:r>
          </a:p>
          <a:p>
            <a:endParaRPr lang="en-US" dirty="0">
              <a:solidFill>
                <a:schemeClr val="bg1"/>
              </a:solidFill>
            </a:endParaRPr>
          </a:p>
        </p:txBody>
      </p:sp>
    </p:spTree>
    <p:extLst>
      <p:ext uri="{BB962C8B-B14F-4D97-AF65-F5344CB8AC3E}">
        <p14:creationId xmlns:p14="http://schemas.microsoft.com/office/powerpoint/2010/main" val="42229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2FB9-6B9F-48F8-B61A-B190ABD98D7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0E802ED-7DF0-4485-A48D-DB81F47A031B}"/>
              </a:ext>
            </a:extLst>
          </p:cNvPr>
          <p:cNvSpPr>
            <a:spLocks noGrp="1"/>
          </p:cNvSpPr>
          <p:nvPr>
            <p:ph idx="1"/>
          </p:nvPr>
        </p:nvSpPr>
        <p:spPr>
          <a:xfrm>
            <a:off x="1141412" y="465221"/>
            <a:ext cx="9905999" cy="5325980"/>
          </a:xfrm>
        </p:spPr>
        <p:txBody>
          <a:bodyPr/>
          <a:lstStyle/>
          <a:p>
            <a:pPr marL="0" indent="0">
              <a:buNone/>
            </a:pPr>
            <a:r>
              <a:rPr lang="en-US" dirty="0">
                <a:solidFill>
                  <a:schemeClr val="bg1"/>
                </a:solidFill>
              </a:rPr>
              <a:t>1</a:t>
            </a:r>
            <a:r>
              <a:rPr lang="en-US" baseline="30000" dirty="0">
                <a:solidFill>
                  <a:schemeClr val="bg1"/>
                </a:solidFill>
              </a:rPr>
              <a:t>st</a:t>
            </a:r>
            <a:r>
              <a:rPr lang="en-US" dirty="0">
                <a:solidFill>
                  <a:schemeClr val="bg1"/>
                </a:solidFill>
              </a:rPr>
              <a:t> Prediction				vs			25</a:t>
            </a:r>
            <a:r>
              <a:rPr lang="en-US" baseline="30000" dirty="0">
                <a:solidFill>
                  <a:schemeClr val="bg1"/>
                </a:solidFill>
              </a:rPr>
              <a:t>th</a:t>
            </a:r>
            <a:r>
              <a:rPr lang="en-US" dirty="0">
                <a:solidFill>
                  <a:schemeClr val="bg1"/>
                </a:solidFill>
              </a:rPr>
              <a:t> Prediction </a:t>
            </a:r>
          </a:p>
        </p:txBody>
      </p:sp>
      <p:pic>
        <p:nvPicPr>
          <p:cNvPr id="4" name="Picture 3">
            <a:extLst>
              <a:ext uri="{FF2B5EF4-FFF2-40B4-BE49-F238E27FC236}">
                <a16:creationId xmlns:a16="http://schemas.microsoft.com/office/drawing/2014/main" id="{A8374756-468A-4134-AD67-2F14B75BAD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1411" y="1308734"/>
            <a:ext cx="4954589" cy="4771224"/>
          </a:xfrm>
          <a:prstGeom prst="rect">
            <a:avLst/>
          </a:prstGeom>
          <a:noFill/>
          <a:ln>
            <a:noFill/>
          </a:ln>
        </p:spPr>
      </p:pic>
      <p:pic>
        <p:nvPicPr>
          <p:cNvPr id="5" name="Picture 4">
            <a:extLst>
              <a:ext uri="{FF2B5EF4-FFF2-40B4-BE49-F238E27FC236}">
                <a16:creationId xmlns:a16="http://schemas.microsoft.com/office/drawing/2014/main" id="{9A350163-898E-4E7C-B1F5-4C453E8797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4411" y="1308734"/>
            <a:ext cx="5943600" cy="4771223"/>
          </a:xfrm>
          <a:prstGeom prst="rect">
            <a:avLst/>
          </a:prstGeom>
          <a:noFill/>
          <a:ln>
            <a:noFill/>
          </a:ln>
        </p:spPr>
      </p:pic>
    </p:spTree>
    <p:extLst>
      <p:ext uri="{BB962C8B-B14F-4D97-AF65-F5344CB8AC3E}">
        <p14:creationId xmlns:p14="http://schemas.microsoft.com/office/powerpoint/2010/main" val="2693451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3CB4-753B-46E0-B047-26A5D74383B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14A1F04-FAB2-4206-A22B-58B82B3A53F1}"/>
              </a:ext>
            </a:extLst>
          </p:cNvPr>
          <p:cNvSpPr>
            <a:spLocks noGrp="1"/>
          </p:cNvSpPr>
          <p:nvPr>
            <p:ph idx="1"/>
          </p:nvPr>
        </p:nvSpPr>
        <p:spPr>
          <a:xfrm>
            <a:off x="1141413" y="618518"/>
            <a:ext cx="9905999" cy="3541714"/>
          </a:xfrm>
        </p:spPr>
        <p:txBody>
          <a:bodyPr/>
          <a:lstStyle/>
          <a:p>
            <a:r>
              <a:rPr lang="en-US" dirty="0">
                <a:solidFill>
                  <a:schemeClr val="bg1"/>
                </a:solidFill>
              </a:rPr>
              <a:t>This algorithm takes into consideration of facts that may play crucial roles in seasonality; including holidays etc. and does the couple year’s forecasting .</a:t>
            </a:r>
          </a:p>
        </p:txBody>
      </p:sp>
      <p:pic>
        <p:nvPicPr>
          <p:cNvPr id="4" name="Picture 3">
            <a:extLst>
              <a:ext uri="{FF2B5EF4-FFF2-40B4-BE49-F238E27FC236}">
                <a16:creationId xmlns:a16="http://schemas.microsoft.com/office/drawing/2014/main" id="{4F3FE4CC-C915-4DE3-B2F6-D0386344FB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5821" y="1657350"/>
            <a:ext cx="9591590" cy="4582132"/>
          </a:xfrm>
          <a:prstGeom prst="rect">
            <a:avLst/>
          </a:prstGeom>
          <a:noFill/>
          <a:ln>
            <a:noFill/>
          </a:ln>
        </p:spPr>
      </p:pic>
    </p:spTree>
    <p:extLst>
      <p:ext uri="{BB962C8B-B14F-4D97-AF65-F5344CB8AC3E}">
        <p14:creationId xmlns:p14="http://schemas.microsoft.com/office/powerpoint/2010/main" val="197875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F199-F183-4B66-BC84-073D17A6E560}"/>
              </a:ext>
            </a:extLst>
          </p:cNvPr>
          <p:cNvSpPr>
            <a:spLocks noGrp="1"/>
          </p:cNvSpPr>
          <p:nvPr>
            <p:ph type="title"/>
          </p:nvPr>
        </p:nvSpPr>
        <p:spPr/>
        <p:txBody>
          <a:bodyPr/>
          <a:lstStyle/>
          <a:p>
            <a:r>
              <a:rPr lang="en-US" u="sng" dirty="0">
                <a:solidFill>
                  <a:schemeClr val="bg1"/>
                </a:solidFill>
              </a:rPr>
              <a:t>Plotting them on map as hot keys:</a:t>
            </a:r>
          </a:p>
        </p:txBody>
      </p:sp>
      <p:sp>
        <p:nvSpPr>
          <p:cNvPr id="3" name="Content Placeholder 2">
            <a:extLst>
              <a:ext uri="{FF2B5EF4-FFF2-40B4-BE49-F238E27FC236}">
                <a16:creationId xmlns:a16="http://schemas.microsoft.com/office/drawing/2014/main" id="{DED4F5EC-0312-4E58-AFB9-9834ED206CC1}"/>
              </a:ext>
            </a:extLst>
          </p:cNvPr>
          <p:cNvSpPr>
            <a:spLocks noGrp="1"/>
          </p:cNvSpPr>
          <p:nvPr>
            <p:ph idx="1"/>
          </p:nvPr>
        </p:nvSpPr>
        <p:spPr/>
        <p:txBody>
          <a:bodyPr/>
          <a:lstStyle/>
          <a:p>
            <a:r>
              <a:rPr lang="en-US" dirty="0">
                <a:solidFill>
                  <a:schemeClr val="bg1"/>
                </a:solidFill>
              </a:rPr>
              <a:t>This part of plotting them on map using folium is done.</a:t>
            </a:r>
          </a:p>
          <a:p>
            <a:r>
              <a:rPr lang="en-US" dirty="0">
                <a:solidFill>
                  <a:schemeClr val="bg1"/>
                </a:solidFill>
              </a:rPr>
              <a:t>Here in using folium I have plotted the initial plotting of the crime that had already taken place based on neighborhood.</a:t>
            </a:r>
          </a:p>
          <a:p>
            <a:r>
              <a:rPr lang="en-US" dirty="0">
                <a:solidFill>
                  <a:schemeClr val="bg1"/>
                </a:solidFill>
              </a:rPr>
              <a:t>Next, I have forecasted the immediate next month prediction of the crime hotspots that may or may not be the possible predicted value for the crime.</a:t>
            </a:r>
          </a:p>
          <a:p>
            <a:r>
              <a:rPr lang="en-US" dirty="0">
                <a:solidFill>
                  <a:schemeClr val="bg1"/>
                </a:solidFill>
              </a:rPr>
              <a:t>I have done this using Facebook Prophet, by tweaking it a little bit.</a:t>
            </a:r>
          </a:p>
        </p:txBody>
      </p:sp>
    </p:spTree>
    <p:extLst>
      <p:ext uri="{BB962C8B-B14F-4D97-AF65-F5344CB8AC3E}">
        <p14:creationId xmlns:p14="http://schemas.microsoft.com/office/powerpoint/2010/main" val="49919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2316-3C2C-4AA8-BE6A-FF2AD431E9E6}"/>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id="{E5ECCD34-FE04-477D-AD16-33708BACB059}"/>
              </a:ext>
            </a:extLst>
          </p:cNvPr>
          <p:cNvSpPr>
            <a:spLocks noGrp="1"/>
          </p:cNvSpPr>
          <p:nvPr>
            <p:ph idx="1"/>
          </p:nvPr>
        </p:nvSpPr>
        <p:spPr>
          <a:xfrm>
            <a:off x="1141412" y="247135"/>
            <a:ext cx="9905999" cy="5436972"/>
          </a:xfrm>
        </p:spPr>
        <p:txBody>
          <a:bodyPr>
            <a:normAutofit/>
          </a:bodyPr>
          <a:lstStyle/>
          <a:p>
            <a:pPr marL="0" indent="0">
              <a:buNone/>
            </a:pPr>
            <a:r>
              <a:rPr lang="en-US" dirty="0">
                <a:solidFill>
                  <a:schemeClr val="bg1"/>
                </a:solidFill>
              </a:rPr>
              <a:t>Here I have basically set the forecasted range as per minute parameter for</a:t>
            </a:r>
          </a:p>
          <a:p>
            <a:pPr marL="0" indent="0">
              <a:buNone/>
            </a:pPr>
            <a:r>
              <a:rPr lang="en-US" dirty="0">
                <a:solidFill>
                  <a:schemeClr val="bg1"/>
                </a:solidFill>
              </a:rPr>
              <a:t>the immediate next month of the dataset and saved it. The function used here: </a:t>
            </a:r>
          </a:p>
          <a:p>
            <a:pPr marL="0" indent="0">
              <a:buNone/>
            </a:pPr>
            <a:r>
              <a:rPr lang="en-US" dirty="0" err="1">
                <a:solidFill>
                  <a:schemeClr val="bg1"/>
                </a:solidFill>
              </a:rPr>
              <a:t>prfcat.make_future_dataframe</a:t>
            </a:r>
            <a:endParaRPr lang="en-US" dirty="0">
              <a:solidFill>
                <a:schemeClr val="bg1"/>
              </a:solidFill>
            </a:endParaRPr>
          </a:p>
          <a:p>
            <a:pPr marL="0" indent="0">
              <a:buNone/>
            </a:pPr>
            <a:r>
              <a:rPr lang="en-US" dirty="0">
                <a:solidFill>
                  <a:schemeClr val="bg1"/>
                </a:solidFill>
              </a:rPr>
              <a:t>(30*24*60,'min',False)				Heatmaps vs count.</a:t>
            </a:r>
          </a:p>
          <a:p>
            <a:pPr marL="0" indent="0">
              <a:buNone/>
            </a:pPr>
            <a:r>
              <a:rPr lang="en-US" dirty="0">
                <a:solidFill>
                  <a:schemeClr val="bg1"/>
                </a:solidFill>
              </a:rPr>
              <a:t> before prediction,</a:t>
            </a:r>
          </a:p>
          <a:p>
            <a:pPr marL="0" indent="0">
              <a:buNone/>
            </a:pPr>
            <a:r>
              <a:rPr lang="en-US" dirty="0">
                <a:solidFill>
                  <a:schemeClr val="bg1"/>
                </a:solidFill>
              </a:rPr>
              <a:t> as heatmaps vs count.</a:t>
            </a:r>
          </a:p>
          <a:p>
            <a:pPr marL="0" indent="0">
              <a:buNone/>
            </a:pPr>
            <a:r>
              <a:rPr lang="en-US" dirty="0">
                <a:solidFill>
                  <a:schemeClr val="bg1"/>
                </a:solidFill>
              </a:rPr>
              <a:t>	</a:t>
            </a:r>
          </a:p>
          <a:p>
            <a:pPr marL="0" indent="0">
              <a:buNone/>
            </a:pPr>
            <a:endParaRPr lang="en-US" dirty="0">
              <a:solidFill>
                <a:schemeClr val="bg1"/>
              </a:solidFill>
            </a:endParaRPr>
          </a:p>
        </p:txBody>
      </p:sp>
      <p:pic>
        <p:nvPicPr>
          <p:cNvPr id="8" name="Content Placeholder 4">
            <a:extLst>
              <a:ext uri="{FF2B5EF4-FFF2-40B4-BE49-F238E27FC236}">
                <a16:creationId xmlns:a16="http://schemas.microsoft.com/office/drawing/2014/main" id="{BB04F441-5B00-4230-B652-4521E441DAF7}"/>
              </a:ext>
            </a:extLst>
          </p:cNvPr>
          <p:cNvPicPr>
            <a:picLocks noChangeAspect="1"/>
          </p:cNvPicPr>
          <p:nvPr/>
        </p:nvPicPr>
        <p:blipFill rotWithShape="1">
          <a:blip r:embed="rId2"/>
          <a:srcRect l="-1" t="24058" r="49867" b="5815"/>
          <a:stretch/>
        </p:blipFill>
        <p:spPr>
          <a:xfrm>
            <a:off x="400476" y="2468471"/>
            <a:ext cx="5693935" cy="3541712"/>
          </a:xfrm>
          <a:prstGeom prst="rect">
            <a:avLst/>
          </a:prstGeom>
        </p:spPr>
      </p:pic>
      <p:pic>
        <p:nvPicPr>
          <p:cNvPr id="5" name="Content Placeholder 4">
            <a:extLst>
              <a:ext uri="{FF2B5EF4-FFF2-40B4-BE49-F238E27FC236}">
                <a16:creationId xmlns:a16="http://schemas.microsoft.com/office/drawing/2014/main" id="{63DDB8BB-4CD9-4F92-90A0-C0048B0C511D}"/>
              </a:ext>
            </a:extLst>
          </p:cNvPr>
          <p:cNvPicPr>
            <a:picLocks noChangeAspect="1"/>
          </p:cNvPicPr>
          <p:nvPr/>
        </p:nvPicPr>
        <p:blipFill>
          <a:blip r:embed="rId3"/>
          <a:stretch>
            <a:fillRect/>
          </a:stretch>
        </p:blipFill>
        <p:spPr>
          <a:xfrm>
            <a:off x="6094410" y="2468471"/>
            <a:ext cx="5693935" cy="3541712"/>
          </a:xfrm>
          <a:prstGeom prst="rect">
            <a:avLst/>
          </a:prstGeom>
        </p:spPr>
      </p:pic>
    </p:spTree>
    <p:extLst>
      <p:ext uri="{BB962C8B-B14F-4D97-AF65-F5344CB8AC3E}">
        <p14:creationId xmlns:p14="http://schemas.microsoft.com/office/powerpoint/2010/main" val="121403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D12D-0E7F-4374-9570-45C1DDC0478E}"/>
              </a:ext>
            </a:extLst>
          </p:cNvPr>
          <p:cNvSpPr>
            <a:spLocks noGrp="1"/>
          </p:cNvSpPr>
          <p:nvPr>
            <p:ph type="title"/>
          </p:nvPr>
        </p:nvSpPr>
        <p:spPr/>
        <p:txBody>
          <a:bodyPr/>
          <a:lstStyle/>
          <a:p>
            <a:r>
              <a:rPr lang="en-US">
                <a:solidFill>
                  <a:schemeClr val="bg1"/>
                </a:solidFill>
              </a:rPr>
              <a:t>After prediction</a:t>
            </a:r>
          </a:p>
        </p:txBody>
      </p:sp>
      <p:sp>
        <p:nvSpPr>
          <p:cNvPr id="7" name="Content Placeholder 6">
            <a:extLst>
              <a:ext uri="{FF2B5EF4-FFF2-40B4-BE49-F238E27FC236}">
                <a16:creationId xmlns:a16="http://schemas.microsoft.com/office/drawing/2014/main" id="{A7832C83-DA4E-40C7-81B1-F391AC836326}"/>
              </a:ext>
            </a:extLst>
          </p:cNvPr>
          <p:cNvSpPr>
            <a:spLocks noGrp="1"/>
          </p:cNvSpPr>
          <p:nvPr>
            <p:ph idx="1"/>
          </p:nvPr>
        </p:nvSpPr>
        <p:spPr>
          <a:xfrm>
            <a:off x="1141411" y="1804800"/>
            <a:ext cx="9905999" cy="4434681"/>
          </a:xfrm>
        </p:spPr>
        <p:txBody>
          <a:bodyPr>
            <a:normAutofit lnSpcReduction="10000"/>
          </a:bodyPr>
          <a:lstStyle/>
          <a:p>
            <a:r>
              <a:rPr lang="en-US" dirty="0">
                <a:solidFill>
                  <a:schemeClr val="bg1"/>
                </a:solidFill>
              </a:rPr>
              <a:t>This prediction is for only 1 month</a:t>
            </a:r>
          </a:p>
          <a:p>
            <a:pPr marL="0" indent="0">
              <a:buNone/>
            </a:pPr>
            <a:r>
              <a:rPr lang="en-US" dirty="0">
                <a:solidFill>
                  <a:schemeClr val="bg1"/>
                </a:solidFill>
              </a:rPr>
              <a:t> since the dataset ended.</a:t>
            </a:r>
          </a:p>
          <a:p>
            <a:pPr marL="0" indent="0">
              <a:buNone/>
            </a:pPr>
            <a:r>
              <a:rPr lang="en-US" dirty="0">
                <a:solidFill>
                  <a:schemeClr val="bg1"/>
                </a:solidFill>
              </a:rPr>
              <a:t>Period:</a:t>
            </a:r>
          </a:p>
          <a:p>
            <a:pPr marL="0" indent="0">
              <a:buNone/>
            </a:pPr>
            <a:r>
              <a:rPr lang="en-US" dirty="0">
                <a:solidFill>
                  <a:schemeClr val="bg1"/>
                </a:solidFill>
              </a:rPr>
              <a:t>5/15/2018 10:31:00 AM to</a:t>
            </a:r>
          </a:p>
          <a:p>
            <a:pPr marL="0" indent="0">
              <a:buNone/>
            </a:pPr>
            <a:r>
              <a:rPr lang="en-US" dirty="0">
                <a:solidFill>
                  <a:schemeClr val="bg1"/>
                </a:solidFill>
              </a:rPr>
              <a:t>6/14/2018 10:30:00 AM</a:t>
            </a:r>
          </a:p>
          <a:p>
            <a:r>
              <a:rPr lang="en-US" dirty="0">
                <a:solidFill>
                  <a:schemeClr val="bg1"/>
                </a:solidFill>
              </a:rPr>
              <a:t>There are also various spots in the map</a:t>
            </a:r>
          </a:p>
          <a:p>
            <a:pPr marL="0" indent="0">
              <a:buNone/>
            </a:pPr>
            <a:r>
              <a:rPr lang="en-US" dirty="0">
                <a:solidFill>
                  <a:schemeClr val="bg1"/>
                </a:solidFill>
              </a:rPr>
              <a:t> but since this one was clustered too much,</a:t>
            </a:r>
          </a:p>
          <a:p>
            <a:pPr marL="0" indent="0">
              <a:buNone/>
            </a:pPr>
            <a:r>
              <a:rPr lang="en-US" dirty="0">
                <a:solidFill>
                  <a:schemeClr val="bg1"/>
                </a:solidFill>
              </a:rPr>
              <a:t>It was shown.</a:t>
            </a:r>
          </a:p>
        </p:txBody>
      </p:sp>
      <p:pic>
        <p:nvPicPr>
          <p:cNvPr id="8" name="Content Placeholder 4">
            <a:extLst>
              <a:ext uri="{FF2B5EF4-FFF2-40B4-BE49-F238E27FC236}">
                <a16:creationId xmlns:a16="http://schemas.microsoft.com/office/drawing/2014/main" id="{811D187C-B33D-42CF-AE25-9A09FE02838D}"/>
              </a:ext>
            </a:extLst>
          </p:cNvPr>
          <p:cNvPicPr>
            <a:picLocks noChangeAspect="1"/>
          </p:cNvPicPr>
          <p:nvPr/>
        </p:nvPicPr>
        <p:blipFill rotWithShape="1">
          <a:blip r:embed="rId2"/>
          <a:srcRect r="34779"/>
          <a:stretch/>
        </p:blipFill>
        <p:spPr>
          <a:xfrm>
            <a:off x="6313401" y="1804800"/>
            <a:ext cx="4734010" cy="4186926"/>
          </a:xfrm>
          <a:prstGeom prst="rect">
            <a:avLst/>
          </a:prstGeom>
        </p:spPr>
      </p:pic>
    </p:spTree>
    <p:extLst>
      <p:ext uri="{BB962C8B-B14F-4D97-AF65-F5344CB8AC3E}">
        <p14:creationId xmlns:p14="http://schemas.microsoft.com/office/powerpoint/2010/main" val="2070747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24EA-A388-47A9-9B0B-63E9AD05266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8393B8F7-12E2-4DC2-8108-7F565E981E5F}"/>
              </a:ext>
            </a:extLst>
          </p:cNvPr>
          <p:cNvSpPr>
            <a:spLocks noGrp="1"/>
          </p:cNvSpPr>
          <p:nvPr>
            <p:ph idx="1"/>
          </p:nvPr>
        </p:nvSpPr>
        <p:spPr>
          <a:xfrm>
            <a:off x="1141412" y="1828800"/>
            <a:ext cx="9905999" cy="3962401"/>
          </a:xfrm>
        </p:spPr>
        <p:txBody>
          <a:bodyPr>
            <a:normAutofit fontScale="92500" lnSpcReduction="10000"/>
          </a:bodyPr>
          <a:lstStyle/>
          <a:p>
            <a:r>
              <a:rPr lang="en-US" dirty="0">
                <a:solidFill>
                  <a:schemeClr val="bg1"/>
                </a:solidFill>
              </a:rPr>
              <a:t>Important codes and such are added in the main report, and sent as a whole .ipynb files named:</a:t>
            </a:r>
          </a:p>
          <a:p>
            <a:r>
              <a:rPr lang="en-US" dirty="0">
                <a:solidFill>
                  <a:schemeClr val="bg1"/>
                </a:solidFill>
              </a:rPr>
              <a:t>CRIME_Part_I .ipynb </a:t>
            </a:r>
          </a:p>
          <a:p>
            <a:r>
              <a:rPr lang="en-US" dirty="0">
                <a:solidFill>
                  <a:schemeClr val="bg1"/>
                </a:solidFill>
              </a:rPr>
              <a:t>CRIME_Part_II .ipynb </a:t>
            </a:r>
          </a:p>
          <a:p>
            <a:r>
              <a:rPr lang="en-US" dirty="0">
                <a:solidFill>
                  <a:schemeClr val="bg1"/>
                </a:solidFill>
              </a:rPr>
              <a:t>CRIME_Part_III .ipynb </a:t>
            </a:r>
          </a:p>
          <a:p>
            <a:r>
              <a:rPr lang="en-US" dirty="0">
                <a:solidFill>
                  <a:schemeClr val="bg1"/>
                </a:solidFill>
              </a:rPr>
              <a:t> CRIME_Part_IV .</a:t>
            </a:r>
            <a:r>
              <a:rPr lang="en-US" dirty="0" err="1">
                <a:solidFill>
                  <a:schemeClr val="bg1"/>
                </a:solidFill>
              </a:rPr>
              <a:t>ipynb</a:t>
            </a:r>
            <a:endParaRPr lang="en-US" dirty="0">
              <a:solidFill>
                <a:schemeClr val="bg1"/>
              </a:solidFill>
            </a:endParaRPr>
          </a:p>
          <a:p>
            <a:r>
              <a:rPr lang="en-US" dirty="0" err="1">
                <a:solidFill>
                  <a:schemeClr val="bg1"/>
                </a:solidFill>
              </a:rPr>
              <a:t>CRIME_Part_V</a:t>
            </a:r>
            <a:r>
              <a:rPr lang="en-US" dirty="0">
                <a:solidFill>
                  <a:schemeClr val="bg1"/>
                </a:solidFill>
              </a:rPr>
              <a:t> .</a:t>
            </a:r>
            <a:r>
              <a:rPr lang="en-US" dirty="0" err="1">
                <a:solidFill>
                  <a:schemeClr val="bg1"/>
                </a:solidFill>
              </a:rPr>
              <a:t>ipynb</a:t>
            </a:r>
            <a:endParaRPr lang="en-US" dirty="0">
              <a:solidFill>
                <a:schemeClr val="bg1"/>
              </a:solidFill>
            </a:endParaRPr>
          </a:p>
          <a:p>
            <a:r>
              <a:rPr lang="en-US" dirty="0" err="1">
                <a:solidFill>
                  <a:schemeClr val="bg1"/>
                </a:solidFill>
              </a:rPr>
              <a:t>CRIME_Part</a:t>
            </a:r>
            <a:r>
              <a:rPr lang="en-US" dirty="0">
                <a:solidFill>
                  <a:schemeClr val="bg1"/>
                </a:solidFill>
              </a:rPr>
              <a:t> _</a:t>
            </a:r>
            <a:r>
              <a:rPr lang="en-US" dirty="0" err="1">
                <a:solidFill>
                  <a:schemeClr val="bg1"/>
                </a:solidFill>
              </a:rPr>
              <a:t>VI.ipynb</a:t>
            </a: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94022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6A9B-C087-491A-9DDE-7A4BFF3F4DFF}"/>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F5988E1-9F6C-403A-829D-432971CC267B}"/>
              </a:ext>
            </a:extLst>
          </p:cNvPr>
          <p:cNvSpPr>
            <a:spLocks noGrp="1"/>
          </p:cNvSpPr>
          <p:nvPr>
            <p:ph idx="1"/>
          </p:nvPr>
        </p:nvSpPr>
        <p:spPr/>
        <p:txBody>
          <a:bodyPr/>
          <a:lstStyle/>
          <a:p>
            <a:pPr marL="0" indent="0">
              <a:buNone/>
            </a:pPr>
            <a:r>
              <a:rPr lang="en-US" dirty="0">
                <a:solidFill>
                  <a:schemeClr val="bg1"/>
                </a:solidFill>
              </a:rPr>
              <a:t> 				</a:t>
            </a:r>
          </a:p>
          <a:p>
            <a:pPr marL="0" indent="0">
              <a:buNone/>
            </a:pPr>
            <a:endParaRPr lang="en-US" dirty="0">
              <a:solidFill>
                <a:schemeClr val="bg1"/>
              </a:solidFill>
            </a:endParaRPr>
          </a:p>
          <a:p>
            <a:pPr marL="0" indent="0">
              <a:buNone/>
            </a:pPr>
            <a:r>
              <a:rPr lang="en-US" dirty="0">
                <a:solidFill>
                  <a:schemeClr val="bg1"/>
                </a:solidFill>
              </a:rPr>
              <a:t>				     Thank You.</a:t>
            </a:r>
          </a:p>
        </p:txBody>
      </p:sp>
    </p:spTree>
    <p:extLst>
      <p:ext uri="{BB962C8B-B14F-4D97-AF65-F5344CB8AC3E}">
        <p14:creationId xmlns:p14="http://schemas.microsoft.com/office/powerpoint/2010/main" val="14941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0314-102A-4F59-94CE-1A2509C98EB9}"/>
              </a:ext>
            </a:extLst>
          </p:cNvPr>
          <p:cNvSpPr>
            <a:spLocks noGrp="1"/>
          </p:cNvSpPr>
          <p:nvPr>
            <p:ph type="title"/>
          </p:nvPr>
        </p:nvSpPr>
        <p:spPr/>
        <p:txBody>
          <a:bodyPr/>
          <a:lstStyle/>
          <a:p>
            <a:r>
              <a:rPr lang="en-US" dirty="0">
                <a:solidFill>
                  <a:schemeClr val="bg1"/>
                </a:solidFill>
              </a:rPr>
              <a:t>Objective </a:t>
            </a:r>
          </a:p>
        </p:txBody>
      </p:sp>
      <p:sp>
        <p:nvSpPr>
          <p:cNvPr id="3" name="Content Placeholder 2">
            <a:extLst>
              <a:ext uri="{FF2B5EF4-FFF2-40B4-BE49-F238E27FC236}">
                <a16:creationId xmlns:a16="http://schemas.microsoft.com/office/drawing/2014/main" id="{65F146FD-0AF0-4436-9593-E0974D503DC6}"/>
              </a:ext>
            </a:extLst>
          </p:cNvPr>
          <p:cNvSpPr>
            <a:spLocks noGrp="1"/>
          </p:cNvSpPr>
          <p:nvPr>
            <p:ph idx="1"/>
          </p:nvPr>
        </p:nvSpPr>
        <p:spPr/>
        <p:txBody>
          <a:bodyPr>
            <a:normAutofit fontScale="85000" lnSpcReduction="20000"/>
          </a:bodyPr>
          <a:lstStyle/>
          <a:p>
            <a:r>
              <a:rPr lang="en-US" dirty="0">
                <a:solidFill>
                  <a:schemeClr val="bg1"/>
                </a:solidFill>
              </a:rPr>
              <a:t>The dataset used here is “San Francisco Crime Data 2003-2018”</a:t>
            </a:r>
          </a:p>
          <a:p>
            <a:r>
              <a:rPr lang="en-US" dirty="0">
                <a:solidFill>
                  <a:schemeClr val="bg1"/>
                </a:solidFill>
              </a:rPr>
              <a:t>Arrange them to my needs, eliminate null values.</a:t>
            </a:r>
          </a:p>
          <a:p>
            <a:r>
              <a:rPr lang="en-US" dirty="0">
                <a:solidFill>
                  <a:schemeClr val="bg1"/>
                </a:solidFill>
              </a:rPr>
              <a:t>Use the algorithms and then try to predict the location for next possible location for a crime.</a:t>
            </a:r>
          </a:p>
          <a:p>
            <a:r>
              <a:rPr lang="en-US" dirty="0">
                <a:solidFill>
                  <a:schemeClr val="bg1"/>
                </a:solidFill>
              </a:rPr>
              <a:t>Algorithms used:</a:t>
            </a:r>
          </a:p>
          <a:p>
            <a:pPr lvl="1"/>
            <a:r>
              <a:rPr lang="en-US" dirty="0">
                <a:solidFill>
                  <a:schemeClr val="bg1"/>
                </a:solidFill>
              </a:rPr>
              <a:t>KNN (for classification of crime and its better understanding)</a:t>
            </a:r>
          </a:p>
          <a:p>
            <a:pPr lvl="1"/>
            <a:r>
              <a:rPr lang="en-US" dirty="0">
                <a:solidFill>
                  <a:schemeClr val="bg1"/>
                </a:solidFill>
              </a:rPr>
              <a:t>Decision Tree Classifier (for classification of crime and its better understanding)</a:t>
            </a:r>
          </a:p>
          <a:p>
            <a:pPr lvl="1"/>
            <a:r>
              <a:rPr lang="en-US" dirty="0">
                <a:solidFill>
                  <a:schemeClr val="bg1"/>
                </a:solidFill>
              </a:rPr>
              <a:t>Random Tree Classifier (for classification of crime and its better understanding)</a:t>
            </a:r>
          </a:p>
          <a:p>
            <a:pPr lvl="1"/>
            <a:r>
              <a:rPr lang="en-US" dirty="0">
                <a:solidFill>
                  <a:schemeClr val="bg1"/>
                </a:solidFill>
              </a:rPr>
              <a:t>LSTM (for prediction)</a:t>
            </a:r>
          </a:p>
          <a:p>
            <a:pPr lvl="1"/>
            <a:r>
              <a:rPr lang="en-US" dirty="0">
                <a:solidFill>
                  <a:schemeClr val="bg1"/>
                </a:solidFill>
              </a:rPr>
              <a:t>FACEBOOK PROPHET (for prediction)</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6889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lstStyle/>
          <a:p>
            <a:r>
              <a:rPr lang="en-US" u="sng" dirty="0">
                <a:solidFill>
                  <a:schemeClr val="bg1"/>
                </a:solidFill>
              </a:rPr>
              <a:t>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endParaRPr lang="en-US" dirty="0"/>
          </a:p>
        </p:txBody>
      </p:sp>
      <p:pic>
        <p:nvPicPr>
          <p:cNvPr id="5" name="Picture 4">
            <a:extLst>
              <a:ext uri="{FF2B5EF4-FFF2-40B4-BE49-F238E27FC236}">
                <a16:creationId xmlns:a16="http://schemas.microsoft.com/office/drawing/2014/main" id="{237A426C-0FF8-4DA9-B8BB-E44CDECC8314}"/>
              </a:ext>
            </a:extLst>
          </p:cNvPr>
          <p:cNvPicPr>
            <a:picLocks noChangeAspect="1"/>
          </p:cNvPicPr>
          <p:nvPr/>
        </p:nvPicPr>
        <p:blipFill rotWithShape="1">
          <a:blip r:embed="rId2"/>
          <a:srcRect l="25395" t="39560" r="20790" b="12944"/>
          <a:stretch/>
        </p:blipFill>
        <p:spPr>
          <a:xfrm>
            <a:off x="1876424" y="994612"/>
            <a:ext cx="9946608" cy="5486398"/>
          </a:xfrm>
          <a:prstGeom prst="rect">
            <a:avLst/>
          </a:prstGeom>
        </p:spPr>
      </p:pic>
    </p:spTree>
    <p:extLst>
      <p:ext uri="{BB962C8B-B14F-4D97-AF65-F5344CB8AC3E}">
        <p14:creationId xmlns:p14="http://schemas.microsoft.com/office/powerpoint/2010/main" val="265266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Dataset pre-processing tasks</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pPr marL="457200" indent="-457200">
              <a:buAutoNum type="arabicPeriod"/>
            </a:pPr>
            <a:r>
              <a:rPr lang="en-US" dirty="0">
                <a:solidFill>
                  <a:schemeClr val="bg1"/>
                </a:solidFill>
              </a:rPr>
              <a:t>Dataset has (2215024, 32) rows and columns based on san Francisco city and its crime details provided in their official page timed from 2003-2018.</a:t>
            </a:r>
          </a:p>
          <a:p>
            <a:pPr marL="457200" indent="-457200">
              <a:buAutoNum type="arabicPeriod"/>
            </a:pPr>
            <a:r>
              <a:rPr lang="en-US" dirty="0">
                <a:solidFill>
                  <a:schemeClr val="bg1"/>
                </a:solidFill>
              </a:rPr>
              <a:t>Among which many are necessary and others not so much</a:t>
            </a:r>
          </a:p>
          <a:p>
            <a:pPr marL="457200" indent="-457200">
              <a:buAutoNum type="arabicPeriod"/>
            </a:pPr>
            <a:r>
              <a:rPr lang="en-US" dirty="0">
                <a:solidFill>
                  <a:schemeClr val="bg1"/>
                </a:solidFill>
              </a:rPr>
              <a:t>Pre-processing of this data is necessary for our work so we needed to modify them to our needs</a:t>
            </a:r>
          </a:p>
          <a:p>
            <a:pPr marL="457200" indent="-457200">
              <a:buAutoNum type="arabicPeriod"/>
            </a:pPr>
            <a:r>
              <a:rPr lang="en-US" dirty="0">
                <a:solidFill>
                  <a:schemeClr val="bg1"/>
                </a:solidFill>
              </a:rPr>
              <a:t>This was not arranged in chronological order too, we needed that  to be</a:t>
            </a:r>
          </a:p>
          <a:p>
            <a:pPr marL="457200" indent="-457200">
              <a:buAutoNum type="arabicPeriod"/>
            </a:pPr>
            <a:r>
              <a:rPr lang="en-US" dirty="0">
                <a:solidFill>
                  <a:schemeClr val="bg1"/>
                </a:solidFill>
              </a:rPr>
              <a:t>Null values had to be removed, if encountered</a:t>
            </a:r>
          </a:p>
          <a:p>
            <a:pPr marL="457200" indent="-457200">
              <a:buAutoNum type="arabicPeriod"/>
            </a:pPr>
            <a:r>
              <a:rPr lang="en-US" dirty="0">
                <a:solidFill>
                  <a:schemeClr val="bg1"/>
                </a:solidFill>
              </a:rPr>
              <a:t>Other tasks like arranging them to suit my needs</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3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So as we can see this is now:</a:t>
            </a:r>
          </a:p>
          <a:p>
            <a:pPr marL="457200" indent="-457200">
              <a:buAutoNum type="arabicPeriod"/>
            </a:pPr>
            <a:r>
              <a:rPr lang="en-US" dirty="0">
                <a:solidFill>
                  <a:schemeClr val="bg1"/>
                </a:solidFill>
              </a:rPr>
              <a:t>arranged in chronological order</a:t>
            </a:r>
          </a:p>
          <a:p>
            <a:pPr marL="457200" indent="-457200">
              <a:buAutoNum type="arabicPeriod"/>
            </a:pPr>
            <a:r>
              <a:rPr lang="en-US" dirty="0">
                <a:solidFill>
                  <a:schemeClr val="bg1"/>
                </a:solidFill>
              </a:rPr>
              <a:t>Null values removed</a:t>
            </a:r>
          </a:p>
          <a:p>
            <a:pPr marL="457200" indent="-457200">
              <a:buAutoNum type="arabicPeriod"/>
            </a:pPr>
            <a:r>
              <a:rPr lang="en-US" dirty="0">
                <a:solidFill>
                  <a:schemeClr val="bg1"/>
                </a:solidFill>
              </a:rPr>
              <a:t>Category, descript and other such categories are labelled properly for our use</a:t>
            </a:r>
          </a:p>
          <a:p>
            <a:pPr marL="457200" indent="-457200">
              <a:buAutoNum type="arabicPeriod"/>
            </a:pPr>
            <a:r>
              <a:rPr lang="en-US" dirty="0">
                <a:solidFill>
                  <a:schemeClr val="bg1"/>
                </a:solidFill>
              </a:rPr>
              <a:t>Unnecessary columns have been dropped for our use</a:t>
            </a:r>
          </a:p>
        </p:txBody>
      </p:sp>
      <p:pic>
        <p:nvPicPr>
          <p:cNvPr id="6" name="Picture 5">
            <a:extLst>
              <a:ext uri="{FF2B5EF4-FFF2-40B4-BE49-F238E27FC236}">
                <a16:creationId xmlns:a16="http://schemas.microsoft.com/office/drawing/2014/main" id="{22F79809-2164-48D9-9F4C-CA1502A0C32E}"/>
              </a:ext>
            </a:extLst>
          </p:cNvPr>
          <p:cNvPicPr>
            <a:picLocks noChangeAspect="1"/>
          </p:cNvPicPr>
          <p:nvPr/>
        </p:nvPicPr>
        <p:blipFill rotWithShape="1">
          <a:blip r:embed="rId2"/>
          <a:srcRect l="5414" t="56116" r="39217" b="22087"/>
          <a:stretch/>
        </p:blipFill>
        <p:spPr>
          <a:xfrm>
            <a:off x="2043486" y="3864333"/>
            <a:ext cx="9597224" cy="2385391"/>
          </a:xfrm>
          <a:prstGeom prst="rect">
            <a:avLst/>
          </a:prstGeom>
        </p:spPr>
      </p:pic>
    </p:spTree>
    <p:extLst>
      <p:ext uri="{BB962C8B-B14F-4D97-AF65-F5344CB8AC3E}">
        <p14:creationId xmlns:p14="http://schemas.microsoft.com/office/powerpoint/2010/main" val="4252360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Other tweaks made</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Now, these tweaks are made for our work ease. Let me point them out:</a:t>
            </a:r>
          </a:p>
          <a:p>
            <a:pPr marL="457200" indent="-457200">
              <a:buAutoNum type="arabicPeriod"/>
            </a:pPr>
            <a:r>
              <a:rPr lang="en-US" dirty="0">
                <a:solidFill>
                  <a:schemeClr val="bg1"/>
                </a:solidFill>
              </a:rPr>
              <a:t>We added month, n_days(number of days), day, season, year, hour, </a:t>
            </a:r>
          </a:p>
          <a:p>
            <a:r>
              <a:rPr lang="en-US" dirty="0">
                <a:solidFill>
                  <a:schemeClr val="bg1"/>
                </a:solidFill>
              </a:rPr>
              <a:t>       minute, tp(time periods), day of the year and labelled them accordingly to</a:t>
            </a:r>
          </a:p>
          <a:p>
            <a:r>
              <a:rPr lang="en-US" dirty="0">
                <a:solidFill>
                  <a:schemeClr val="bg1"/>
                </a:solidFill>
              </a:rPr>
              <a:t>       our dataset.</a:t>
            </a:r>
          </a:p>
          <a:p>
            <a:endParaRPr lang="en-US" dirty="0">
              <a:solidFill>
                <a:schemeClr val="bg1"/>
              </a:solidFill>
            </a:endParaRPr>
          </a:p>
        </p:txBody>
      </p:sp>
      <p:pic>
        <p:nvPicPr>
          <p:cNvPr id="10" name="Picture 9">
            <a:extLst>
              <a:ext uri="{FF2B5EF4-FFF2-40B4-BE49-F238E27FC236}">
                <a16:creationId xmlns:a16="http://schemas.microsoft.com/office/drawing/2014/main" id="{A1D6C9EF-DC27-4A56-9FE1-85B5BB6CBD8C}"/>
              </a:ext>
            </a:extLst>
          </p:cNvPr>
          <p:cNvPicPr>
            <a:picLocks noChangeAspect="1"/>
          </p:cNvPicPr>
          <p:nvPr/>
        </p:nvPicPr>
        <p:blipFill rotWithShape="1">
          <a:blip r:embed="rId2"/>
          <a:srcRect l="54130" t="50000" r="20826" b="14503"/>
          <a:stretch/>
        </p:blipFill>
        <p:spPr>
          <a:xfrm>
            <a:off x="4269851" y="3429000"/>
            <a:ext cx="3053300" cy="2434388"/>
          </a:xfrm>
          <a:prstGeom prst="rect">
            <a:avLst/>
          </a:prstGeom>
        </p:spPr>
      </p:pic>
    </p:spTree>
    <p:extLst>
      <p:ext uri="{BB962C8B-B14F-4D97-AF65-F5344CB8AC3E}">
        <p14:creationId xmlns:p14="http://schemas.microsoft.com/office/powerpoint/2010/main" val="243340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1962-672D-431E-9975-3BC864809FC2}"/>
              </a:ext>
            </a:extLst>
          </p:cNvPr>
          <p:cNvSpPr>
            <a:spLocks noGrp="1"/>
          </p:cNvSpPr>
          <p:nvPr>
            <p:ph type="ctrTitle"/>
          </p:nvPr>
        </p:nvSpPr>
        <p:spPr>
          <a:xfrm>
            <a:off x="1876424" y="144380"/>
            <a:ext cx="8791575" cy="850232"/>
          </a:xfrm>
        </p:spPr>
        <p:txBody>
          <a:bodyPr>
            <a:normAutofit/>
          </a:bodyPr>
          <a:lstStyle/>
          <a:p>
            <a:r>
              <a:rPr lang="en-US" u="sng" dirty="0">
                <a:solidFill>
                  <a:schemeClr val="bg1"/>
                </a:solidFill>
              </a:rPr>
              <a:t>Processed Dataset overview</a:t>
            </a:r>
          </a:p>
        </p:txBody>
      </p:sp>
      <p:sp>
        <p:nvSpPr>
          <p:cNvPr id="3" name="Subtitle 2">
            <a:extLst>
              <a:ext uri="{FF2B5EF4-FFF2-40B4-BE49-F238E27FC236}">
                <a16:creationId xmlns:a16="http://schemas.microsoft.com/office/drawing/2014/main" id="{034E9CC3-9828-4AB2-85CF-4AC80AD5B23F}"/>
              </a:ext>
            </a:extLst>
          </p:cNvPr>
          <p:cNvSpPr>
            <a:spLocks noGrp="1"/>
          </p:cNvSpPr>
          <p:nvPr>
            <p:ph type="subTitle" idx="1"/>
          </p:nvPr>
        </p:nvSpPr>
        <p:spPr>
          <a:xfrm>
            <a:off x="1876424" y="994612"/>
            <a:ext cx="9946608" cy="5486399"/>
          </a:xfrm>
        </p:spPr>
        <p:txBody>
          <a:bodyPr/>
          <a:lstStyle/>
          <a:p>
            <a:r>
              <a:rPr lang="en-US" dirty="0">
                <a:solidFill>
                  <a:schemeClr val="bg1"/>
                </a:solidFill>
              </a:rPr>
              <a:t>Now these were added for arranging them accordingly:</a:t>
            </a:r>
          </a:p>
          <a:p>
            <a:pPr marL="457200" indent="-457200">
              <a:buAutoNum type="arabicPeriod"/>
            </a:pPr>
            <a:r>
              <a:rPr lang="en-US" dirty="0">
                <a:solidFill>
                  <a:schemeClr val="bg1"/>
                </a:solidFill>
              </a:rPr>
              <a:t>Seasons as in summer, fall, winter, spring got from months and labelled accordingly</a:t>
            </a:r>
          </a:p>
          <a:p>
            <a:pPr marL="457200" indent="-457200">
              <a:buAutoNum type="arabicPeriod"/>
            </a:pPr>
            <a:endParaRPr lang="en-US" dirty="0">
              <a:solidFill>
                <a:schemeClr val="bg1"/>
              </a:solidFill>
            </a:endParaRPr>
          </a:p>
          <a:p>
            <a:pPr marL="457200" indent="-457200">
              <a:buAutoNum type="arabicPeriod"/>
            </a:pPr>
            <a:endParaRPr lang="en-US" dirty="0">
              <a:solidFill>
                <a:schemeClr val="bg1"/>
              </a:solidFill>
            </a:endParaRPr>
          </a:p>
          <a:p>
            <a:pPr marL="457200" indent="-457200">
              <a:buAutoNum type="arabicPeriod"/>
            </a:pPr>
            <a:endParaRPr lang="en-US" dirty="0">
              <a:solidFill>
                <a:schemeClr val="bg1"/>
              </a:solidFill>
            </a:endParaRPr>
          </a:p>
          <a:p>
            <a:pPr marL="457200" indent="-457200">
              <a:buAutoNum type="arabicPeriod"/>
            </a:pPr>
            <a:r>
              <a:rPr lang="en-US" dirty="0">
                <a:solidFill>
                  <a:schemeClr val="bg1"/>
                </a:solidFill>
              </a:rPr>
              <a:t>Tp (time periods) as shown below and labelled accordingly</a:t>
            </a:r>
          </a:p>
          <a:p>
            <a:pPr marL="457200" indent="-457200">
              <a:buAutoNum type="arabicPeriod"/>
            </a:pPr>
            <a:endParaRPr lang="en-US" dirty="0">
              <a:solidFill>
                <a:schemeClr val="bg1"/>
              </a:solidFill>
            </a:endParaRPr>
          </a:p>
        </p:txBody>
      </p:sp>
      <p:pic>
        <p:nvPicPr>
          <p:cNvPr id="5" name="Picture 4">
            <a:extLst>
              <a:ext uri="{FF2B5EF4-FFF2-40B4-BE49-F238E27FC236}">
                <a16:creationId xmlns:a16="http://schemas.microsoft.com/office/drawing/2014/main" id="{43B00B7D-9F9E-4FB5-A99E-BD1FE39648BD}"/>
              </a:ext>
            </a:extLst>
          </p:cNvPr>
          <p:cNvPicPr>
            <a:picLocks noChangeAspect="1"/>
          </p:cNvPicPr>
          <p:nvPr/>
        </p:nvPicPr>
        <p:blipFill rotWithShape="1">
          <a:blip r:embed="rId2"/>
          <a:srcRect l="22304" t="28789" r="51674" b="54710"/>
          <a:stretch/>
        </p:blipFill>
        <p:spPr>
          <a:xfrm>
            <a:off x="3677157" y="2307865"/>
            <a:ext cx="3172571" cy="1121135"/>
          </a:xfrm>
          <a:prstGeom prst="rect">
            <a:avLst/>
          </a:prstGeom>
        </p:spPr>
      </p:pic>
      <p:pic>
        <p:nvPicPr>
          <p:cNvPr id="8" name="Picture 7">
            <a:extLst>
              <a:ext uri="{FF2B5EF4-FFF2-40B4-BE49-F238E27FC236}">
                <a16:creationId xmlns:a16="http://schemas.microsoft.com/office/drawing/2014/main" id="{877A7C0C-82AF-47A0-BC38-5D6DEA59CB6D}"/>
              </a:ext>
            </a:extLst>
          </p:cNvPr>
          <p:cNvPicPr>
            <a:picLocks noChangeAspect="1"/>
          </p:cNvPicPr>
          <p:nvPr/>
        </p:nvPicPr>
        <p:blipFill rotWithShape="1">
          <a:blip r:embed="rId3"/>
          <a:srcRect l="22369" t="40696" r="41371" b="30667"/>
          <a:stretch/>
        </p:blipFill>
        <p:spPr>
          <a:xfrm>
            <a:off x="3052979" y="4333603"/>
            <a:ext cx="4420926" cy="1963972"/>
          </a:xfrm>
          <a:prstGeom prst="rect">
            <a:avLst/>
          </a:prstGeom>
        </p:spPr>
      </p:pic>
    </p:spTree>
    <p:extLst>
      <p:ext uri="{BB962C8B-B14F-4D97-AF65-F5344CB8AC3E}">
        <p14:creationId xmlns:p14="http://schemas.microsoft.com/office/powerpoint/2010/main" val="417955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366</TotalTime>
  <Words>1869</Words>
  <Application>Microsoft Office PowerPoint</Application>
  <PresentationFormat>Widescreen</PresentationFormat>
  <Paragraphs>199</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Tw Cen MT</vt:lpstr>
      <vt:lpstr>Circuit</vt:lpstr>
      <vt:lpstr> </vt:lpstr>
      <vt:lpstr>Pondicherry university</vt:lpstr>
      <vt:lpstr>Abstract</vt:lpstr>
      <vt:lpstr>Objective </vt:lpstr>
      <vt:lpstr>Dataset overview</vt:lpstr>
      <vt:lpstr>Dataset pre-processing tasks</vt:lpstr>
      <vt:lpstr>Processed Dataset overview</vt:lpstr>
      <vt:lpstr>Other tweaks made</vt:lpstr>
      <vt:lpstr>Processed Dataset overview</vt:lpstr>
      <vt:lpstr>Processed Dataset overview</vt:lpstr>
      <vt:lpstr>Processed Dataset overview</vt:lpstr>
      <vt:lpstr>Processed Dataset overview</vt:lpstr>
      <vt:lpstr>Processed Dataset overview</vt:lpstr>
      <vt:lpstr>Further speculations of the dataset</vt:lpstr>
      <vt:lpstr>The objective of our work is to:  </vt:lpstr>
      <vt:lpstr>Algorithms planned for executions:</vt:lpstr>
      <vt:lpstr>1. KNN (K- Nearest neighbors) </vt:lpstr>
      <vt:lpstr> </vt:lpstr>
      <vt:lpstr>2. Random Forests</vt:lpstr>
      <vt:lpstr> </vt:lpstr>
      <vt:lpstr>3. Decision Tree</vt:lpstr>
      <vt:lpstr> </vt:lpstr>
      <vt:lpstr>4. LSTM</vt:lpstr>
      <vt:lpstr> </vt:lpstr>
      <vt:lpstr> </vt:lpstr>
      <vt:lpstr> </vt:lpstr>
      <vt:lpstr> </vt:lpstr>
      <vt:lpstr>4. Prophet by facebook</vt:lpstr>
      <vt:lpstr> </vt:lpstr>
      <vt:lpstr> </vt:lpstr>
      <vt:lpstr> </vt:lpstr>
      <vt:lpstr> </vt:lpstr>
      <vt:lpstr>Plotting them on map as hot keys:</vt:lpstr>
      <vt:lpstr> </vt:lpstr>
      <vt:lpstr>After prediction</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Dataset overview</dc:title>
  <dc:creator>S B</dc:creator>
  <cp:lastModifiedBy>S B</cp:lastModifiedBy>
  <cp:revision>88</cp:revision>
  <dcterms:created xsi:type="dcterms:W3CDTF">2020-05-08T12:25:23Z</dcterms:created>
  <dcterms:modified xsi:type="dcterms:W3CDTF">2020-07-06T04:35:51Z</dcterms:modified>
</cp:coreProperties>
</file>